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avi" ContentType="video/avi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9" r:id="rId3"/>
    <p:sldId id="257" r:id="rId4"/>
    <p:sldId id="258" r:id="rId5"/>
    <p:sldId id="260" r:id="rId6"/>
    <p:sldId id="305" r:id="rId7"/>
    <p:sldId id="261" r:id="rId8"/>
    <p:sldId id="262" r:id="rId9"/>
    <p:sldId id="263" r:id="rId10"/>
    <p:sldId id="265" r:id="rId11"/>
    <p:sldId id="264" r:id="rId12"/>
    <p:sldId id="268" r:id="rId13"/>
    <p:sldId id="269" r:id="rId14"/>
    <p:sldId id="308" r:id="rId15"/>
    <p:sldId id="270" r:id="rId16"/>
    <p:sldId id="302" r:id="rId17"/>
    <p:sldId id="271" r:id="rId18"/>
    <p:sldId id="272" r:id="rId19"/>
    <p:sldId id="273" r:id="rId20"/>
    <p:sldId id="274" r:id="rId21"/>
    <p:sldId id="277" r:id="rId22"/>
    <p:sldId id="278" r:id="rId23"/>
    <p:sldId id="275" r:id="rId24"/>
    <p:sldId id="276" r:id="rId25"/>
    <p:sldId id="284" r:id="rId26"/>
    <p:sldId id="304" r:id="rId27"/>
    <p:sldId id="283" r:id="rId28"/>
    <p:sldId id="279" r:id="rId29"/>
    <p:sldId id="280" r:id="rId30"/>
    <p:sldId id="303" r:id="rId31"/>
    <p:sldId id="307" r:id="rId32"/>
    <p:sldId id="282" r:id="rId33"/>
    <p:sldId id="290" r:id="rId34"/>
    <p:sldId id="285" r:id="rId35"/>
    <p:sldId id="287" r:id="rId36"/>
    <p:sldId id="288" r:id="rId37"/>
    <p:sldId id="286" r:id="rId38"/>
    <p:sldId id="306" r:id="rId39"/>
    <p:sldId id="289" r:id="rId40"/>
    <p:sldId id="309" r:id="rId41"/>
    <p:sldId id="292" r:id="rId42"/>
    <p:sldId id="293" r:id="rId43"/>
    <p:sldId id="297" r:id="rId44"/>
    <p:sldId id="296" r:id="rId45"/>
    <p:sldId id="294" r:id="rId46"/>
    <p:sldId id="299" r:id="rId47"/>
    <p:sldId id="295" r:id="rId48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FF6600"/>
    <a:srgbClr val="E6E100"/>
    <a:srgbClr val="959200"/>
    <a:srgbClr val="D2AA00"/>
    <a:srgbClr val="CC3399"/>
    <a:srgbClr val="99CC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64" autoAdjust="0"/>
  </p:normalViewPr>
  <p:slideViewPr>
    <p:cSldViewPr>
      <p:cViewPr>
        <p:scale>
          <a:sx n="86" d="100"/>
          <a:sy n="86" d="100"/>
        </p:scale>
        <p:origin x="-2334" y="-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9EAED872-AE7B-4990-AF61-20DDC97CAF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4584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120D66FB-0668-4B5B-B27E-CA504D4D67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65122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7B4B16FC-CABC-4BEA-9D56-ACD799DA552B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06B5-39B6-4372-9F98-4BFB761B55DF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D66FB-0668-4B5B-B27E-CA504D4D6725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026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87DDD-F40E-4C12-8BF2-B03F033407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84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382BF-3CE7-40CC-BF8A-E5C3FA7EF47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835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6FC6B-73A7-437D-B5D2-ACCA49262BF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687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18D4E-4162-4C25-A684-A57D7786CF4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39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FAF3B-77D7-4691-A739-C31A2CFDC51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037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6E10B-0262-4D94-8AF9-C5FBBDD1DBE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572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D95E8-F5F7-4B0A-8D8B-1ACEE2F6AE1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12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6A2E4-9CF7-41BD-A03B-75B1764E0BF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391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D0BA8-0368-47C0-842F-73FC92AD62F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718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82CC0-BBCD-4F99-8B55-276A5631C8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111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F3E0C-721B-49C6-8B67-DC295C1F17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0231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/>
              <a:t>Introduction to Computer Animation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新細明體" pitchFamily="18" charset="-120"/>
              </a:defRPr>
            </a:lvl1pPr>
          </a:lstStyle>
          <a:p>
            <a:pPr>
              <a:defRPr/>
            </a:pPr>
            <a:fld id="{758F2766-2BF7-4B72-ACAA-A982F7A853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0.png"/><Relationship Id="rId7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thiasmueller.info/realtimephysics/index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05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A13B1CD-D8DF-4370-8147-3CB4984836E2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kumimoji="0" lang="en-US" altLang="zh-TW" sz="1400" smtClean="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6000" smtClean="0"/>
              <a:t>Particle System</a:t>
            </a:r>
            <a:br>
              <a:rPr lang="en-US" altLang="zh-TW" sz="6000" smtClean="0"/>
            </a:br>
            <a:r>
              <a:rPr lang="en-US" altLang="zh-TW" sz="4000" smtClean="0"/>
              <a:t>Soft Body Simulation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TA: </a:t>
            </a:r>
            <a:r>
              <a:rPr lang="zh-TW" altLang="en-US" dirty="0">
                <a:latin typeface="華康仿宋體W2" panose="02020209000000000000" pitchFamily="49" charset="-120"/>
                <a:ea typeface="華康仿宋體W2" panose="02020209000000000000" pitchFamily="49" charset="-120"/>
              </a:rPr>
              <a:t>劉彥廷</a:t>
            </a:r>
            <a:endParaRPr lang="en-US" altLang="zh-TW" dirty="0" smtClean="0">
              <a:latin typeface="華康仿宋體W2" panose="02020209000000000000" pitchFamily="49" charset="-120"/>
              <a:ea typeface="華康仿宋體W2" panose="02020209000000000000" pitchFamily="49" charset="-120"/>
            </a:endParaRPr>
          </a:p>
          <a:p>
            <a:pPr eaLnBrk="1" hangingPunct="1"/>
            <a:r>
              <a:rPr lang="en-US" altLang="zh-TW" dirty="0" smtClean="0"/>
              <a:t>2018/03/29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劉彥廷\CA_course\hw1\conne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8" y="2527714"/>
            <a:ext cx="3090862" cy="37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112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5621076-9EEC-4015-9BE3-F6E3306AD61E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kumimoji="0" lang="en-US" altLang="zh-TW" sz="1400" smtClean="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Structural Spring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Establish the basic structure of the net</a:t>
            </a:r>
          </a:p>
          <a:p>
            <a:pPr eaLnBrk="1" hangingPunct="1"/>
            <a:r>
              <a:rPr lang="en-US" altLang="zh-TW" dirty="0" smtClean="0"/>
              <a:t>Connect every particle to its direct 5 neighbors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1536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AC5EAFA-E820-4FC4-921C-83BD361D3D32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kumimoji="0" lang="en-US" altLang="zh-TW" sz="1400" smtClean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Simulation</a:t>
            </a:r>
          </a:p>
        </p:txBody>
      </p:sp>
      <p:grpSp>
        <p:nvGrpSpPr>
          <p:cNvPr id="15365" name="Group 25"/>
          <p:cNvGrpSpPr>
            <a:grpSpLocks/>
          </p:cNvGrpSpPr>
          <p:nvPr/>
        </p:nvGrpSpPr>
        <p:grpSpPr bwMode="auto">
          <a:xfrm>
            <a:off x="685800" y="1600200"/>
            <a:ext cx="2514600" cy="4343400"/>
            <a:chOff x="2016" y="960"/>
            <a:chExt cx="3024" cy="2736"/>
          </a:xfrm>
        </p:grpSpPr>
        <p:sp>
          <p:nvSpPr>
            <p:cNvPr id="15372" name="AutoShape 19"/>
            <p:cNvSpPr>
              <a:spLocks noChangeArrowheads="1"/>
            </p:cNvSpPr>
            <p:nvPr/>
          </p:nvSpPr>
          <p:spPr bwMode="auto">
            <a:xfrm>
              <a:off x="2016" y="960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Initialization</a:t>
              </a:r>
            </a:p>
          </p:txBody>
        </p:sp>
        <p:sp>
          <p:nvSpPr>
            <p:cNvPr id="15373" name="AutoShape 20"/>
            <p:cNvSpPr>
              <a:spLocks noChangeArrowheads="1"/>
            </p:cNvSpPr>
            <p:nvPr/>
          </p:nvSpPr>
          <p:spPr bwMode="auto">
            <a:xfrm>
              <a:off x="2016" y="2016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FF69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Simulation</a:t>
              </a:r>
            </a:p>
          </p:txBody>
        </p:sp>
        <p:sp>
          <p:nvSpPr>
            <p:cNvPr id="15374" name="AutoShape 21"/>
            <p:cNvSpPr>
              <a:spLocks noChangeArrowheads="1"/>
            </p:cNvSpPr>
            <p:nvPr/>
          </p:nvSpPr>
          <p:spPr bwMode="auto">
            <a:xfrm>
              <a:off x="2016" y="3072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Render</a:t>
              </a:r>
            </a:p>
          </p:txBody>
        </p:sp>
        <p:cxnSp>
          <p:nvCxnSpPr>
            <p:cNvPr id="15375" name="AutoShape 22"/>
            <p:cNvCxnSpPr>
              <a:cxnSpLocks noChangeShapeType="1"/>
              <a:stCxn id="15372" idx="2"/>
              <a:endCxn id="15373" idx="0"/>
            </p:cNvCxnSpPr>
            <p:nvPr/>
          </p:nvCxnSpPr>
          <p:spPr bwMode="auto">
            <a:xfrm>
              <a:off x="3528" y="1584"/>
              <a:ext cx="0" cy="432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76" name="AutoShape 23"/>
            <p:cNvCxnSpPr>
              <a:cxnSpLocks noChangeShapeType="1"/>
              <a:stCxn id="15373" idx="2"/>
              <a:endCxn id="15374" idx="0"/>
            </p:cNvCxnSpPr>
            <p:nvPr/>
          </p:nvCxnSpPr>
          <p:spPr bwMode="auto">
            <a:xfrm>
              <a:off x="3528" y="2640"/>
              <a:ext cx="0" cy="432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77" name="AutoShape 24"/>
            <p:cNvCxnSpPr>
              <a:cxnSpLocks noChangeShapeType="1"/>
              <a:stCxn id="15374" idx="1"/>
              <a:endCxn id="15373" idx="1"/>
            </p:cNvCxnSpPr>
            <p:nvPr/>
          </p:nvCxnSpPr>
          <p:spPr bwMode="auto">
            <a:xfrm rot="10800000" flipH="1">
              <a:off x="2016" y="2328"/>
              <a:ext cx="1" cy="1056"/>
            </a:xfrm>
            <a:prstGeom prst="bentConnector3">
              <a:avLst>
                <a:gd name="adj1" fmla="val -35300000"/>
              </a:avLst>
            </a:prstGeom>
            <a:noFill/>
            <a:ln w="76200">
              <a:solidFill>
                <a:srgbClr val="FF66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366" name="Text Box 26"/>
          <p:cNvSpPr txBox="1">
            <a:spLocks noChangeArrowheads="1"/>
          </p:cNvSpPr>
          <p:nvPr/>
        </p:nvSpPr>
        <p:spPr bwMode="auto">
          <a:xfrm>
            <a:off x="4114800" y="1600200"/>
            <a:ext cx="4343400" cy="1003300"/>
          </a:xfrm>
          <a:prstGeom prst="rect">
            <a:avLst/>
          </a:prstGeom>
          <a:noFill/>
          <a:ln w="57150" cap="rnd" algn="ctr">
            <a:solidFill>
              <a:srgbClr val="99CC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/>
              <a:t>1. Compute spring and damper force</a:t>
            </a:r>
          </a:p>
        </p:txBody>
      </p:sp>
      <p:sp>
        <p:nvSpPr>
          <p:cNvPr id="15367" name="Text Box 28"/>
          <p:cNvSpPr txBox="1">
            <a:spLocks noChangeArrowheads="1"/>
          </p:cNvSpPr>
          <p:nvPr/>
        </p:nvSpPr>
        <p:spPr bwMode="auto">
          <a:xfrm>
            <a:off x="4114800" y="3276600"/>
            <a:ext cx="4343400" cy="523220"/>
          </a:xfrm>
          <a:prstGeom prst="rect">
            <a:avLst/>
          </a:prstGeom>
          <a:noFill/>
          <a:ln w="57150" cap="rnd" algn="ctr">
            <a:solidFill>
              <a:srgbClr val="99CC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 dirty="0"/>
              <a:t>2. Handle </a:t>
            </a:r>
            <a:r>
              <a:rPr lang="en-US" altLang="zh-TW" sz="2800" dirty="0" smtClean="0"/>
              <a:t>collision</a:t>
            </a:r>
            <a:endParaRPr lang="en-US" altLang="zh-TW" sz="2800" dirty="0"/>
          </a:p>
        </p:txBody>
      </p:sp>
      <p:sp>
        <p:nvSpPr>
          <p:cNvPr id="15368" name="Text Box 29"/>
          <p:cNvSpPr txBox="1">
            <a:spLocks noChangeArrowheads="1"/>
          </p:cNvSpPr>
          <p:nvPr/>
        </p:nvSpPr>
        <p:spPr bwMode="auto">
          <a:xfrm>
            <a:off x="4114800" y="4953000"/>
            <a:ext cx="4572000" cy="576263"/>
          </a:xfrm>
          <a:prstGeom prst="rect">
            <a:avLst/>
          </a:prstGeom>
          <a:noFill/>
          <a:ln w="57150" cap="rnd" algn="ctr">
            <a:solidFill>
              <a:srgbClr val="99CC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 dirty="0"/>
              <a:t>3. Explicit Euler Integration</a:t>
            </a:r>
          </a:p>
        </p:txBody>
      </p:sp>
      <p:cxnSp>
        <p:nvCxnSpPr>
          <p:cNvPr id="15369" name="AutoShape 30"/>
          <p:cNvCxnSpPr>
            <a:cxnSpLocks noChangeShapeType="1"/>
            <a:stCxn id="15373" idx="3"/>
            <a:endCxn id="15366" idx="1"/>
          </p:cNvCxnSpPr>
          <p:nvPr/>
        </p:nvCxnSpPr>
        <p:spPr bwMode="auto">
          <a:xfrm flipV="1">
            <a:off x="3200400" y="2101850"/>
            <a:ext cx="885825" cy="1670050"/>
          </a:xfrm>
          <a:prstGeom prst="straightConnector1">
            <a:avLst/>
          </a:prstGeom>
          <a:noFill/>
          <a:ln w="57150" cap="rnd">
            <a:solidFill>
              <a:srgbClr val="99CC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0" name="AutoShape 31"/>
          <p:cNvCxnSpPr>
            <a:cxnSpLocks noChangeShapeType="1"/>
            <a:endCxn id="15367" idx="1"/>
          </p:cNvCxnSpPr>
          <p:nvPr/>
        </p:nvCxnSpPr>
        <p:spPr bwMode="auto">
          <a:xfrm flipV="1">
            <a:off x="3200400" y="3538210"/>
            <a:ext cx="914400" cy="195590"/>
          </a:xfrm>
          <a:prstGeom prst="straightConnector1">
            <a:avLst/>
          </a:prstGeom>
          <a:noFill/>
          <a:ln w="57150" cap="rnd">
            <a:solidFill>
              <a:srgbClr val="99CC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1" name="AutoShape 32"/>
          <p:cNvCxnSpPr>
            <a:cxnSpLocks noChangeShapeType="1"/>
            <a:endCxn id="15368" idx="1"/>
          </p:cNvCxnSpPr>
          <p:nvPr/>
        </p:nvCxnSpPr>
        <p:spPr bwMode="auto">
          <a:xfrm>
            <a:off x="3200400" y="3733800"/>
            <a:ext cx="885825" cy="1508125"/>
          </a:xfrm>
          <a:prstGeom prst="straightConnector1">
            <a:avLst/>
          </a:prstGeom>
          <a:noFill/>
          <a:ln w="57150" cap="rnd">
            <a:solidFill>
              <a:srgbClr val="99CC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1638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6F870C4-2A02-43AD-9360-1D1EA69E6A58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kumimoji="0" lang="en-US" altLang="zh-TW" sz="1400" smtClean="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Spring and Damper Forces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Review “particle.ppt” from p.9-p.13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1741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C27CA9F-C459-4D50-BBC5-C0E65477E512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kumimoji="0" lang="en-US" altLang="zh-TW" sz="140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Point-Plane Collision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Review “particle.ppt” from p.14-p.19</a:t>
            </a:r>
          </a:p>
          <a:p>
            <a:pPr eaLnBrk="1" hangingPunct="1"/>
            <a:r>
              <a:rPr lang="en-US" altLang="zh-TW" dirty="0" smtClean="0"/>
              <a:t>The default plane is y=-1</a:t>
            </a:r>
          </a:p>
          <a:p>
            <a:pPr eaLnBrk="1" hangingPunct="1"/>
            <a:r>
              <a:rPr lang="en-US" altLang="zh-TW" dirty="0" smtClean="0"/>
              <a:t>Recommend ε is </a:t>
            </a:r>
            <a:r>
              <a:rPr lang="en-US" altLang="zh-TW" dirty="0" smtClean="0"/>
              <a:t>0.01</a:t>
            </a:r>
          </a:p>
          <a:p>
            <a:pPr eaLnBrk="1" hangingPunct="1"/>
            <a:r>
              <a:rPr lang="en-US" altLang="zh-TW" dirty="0" smtClean="0">
                <a:ea typeface="新細明體" pitchFamily="18" charset="-120"/>
              </a:rPr>
              <a:t>Coefficient </a:t>
            </a:r>
            <a:r>
              <a:rPr lang="en-US" altLang="zh-TW" dirty="0">
                <a:ea typeface="新細明體" pitchFamily="18" charset="-120"/>
              </a:rPr>
              <a:t>of </a:t>
            </a:r>
            <a:r>
              <a:rPr lang="en-US" altLang="zh-TW" dirty="0" smtClean="0">
                <a:ea typeface="新細明體" pitchFamily="18" charset="-120"/>
              </a:rPr>
              <a:t>restitution</a:t>
            </a:r>
            <a:r>
              <a:rPr lang="zh-TW" altLang="en-US" dirty="0" smtClean="0">
                <a:ea typeface="新細明體" pitchFamily="18" charset="-120"/>
              </a:rPr>
              <a:t>  </a:t>
            </a:r>
            <a:endParaRPr lang="en-US" altLang="zh-TW" dirty="0">
              <a:ea typeface="新細明體" pitchFamily="18" charset="-120"/>
            </a:endParaRPr>
          </a:p>
          <a:p>
            <a:pPr eaLnBrk="1" hangingPunct="1"/>
            <a:r>
              <a:rPr lang="en-US" altLang="zh-TW" dirty="0" smtClean="0"/>
              <a:t>Coefficient of friction </a:t>
            </a:r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460930"/>
              </p:ext>
            </p:extLst>
          </p:nvPr>
        </p:nvGraphicFramePr>
        <p:xfrm>
          <a:off x="5181600" y="3275904"/>
          <a:ext cx="1524000" cy="762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3" imgW="457200" imgH="228600" progId="Equation.DSMT4">
                  <p:embed/>
                </p:oleObj>
              </mc:Choice>
              <mc:Fallback>
                <p:oleObj name="Equation" r:id="rId3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1600" y="3275904"/>
                        <a:ext cx="1524000" cy="762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144053"/>
              </p:ext>
            </p:extLst>
          </p:nvPr>
        </p:nvGraphicFramePr>
        <p:xfrm>
          <a:off x="4648200" y="3886200"/>
          <a:ext cx="1566862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5" imgW="469800" imgH="241200" progId="Equation.DSMT4">
                  <p:embed/>
                </p:oleObj>
              </mc:Choice>
              <mc:Fallback>
                <p:oleObj name="Equation" r:id="rId5" imgW="469800" imgH="241200" progId="Equation.DSMT4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886200"/>
                        <a:ext cx="1566862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Sphere-sphere collision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/>
              <a:lstStyle/>
              <a:p>
                <a:r>
                  <a:rPr lang="en-US" altLang="zh-TW" sz="2800" dirty="0" smtClean="0"/>
                  <a:t>handle ball-ball collision and ball-particle collision</a:t>
                </a:r>
                <a:endParaRPr lang="en-US" altLang="zh-TW" sz="2000" i="1" dirty="0" smtClean="0">
                  <a:latin typeface="Cambria Math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 rotWithShape="1">
                <a:blip r:embed="rId2"/>
                <a:stretch>
                  <a:fillRect l="-1214" t="-1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Introduction to Computer Animation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318D4E-4162-4C25-A684-A57D7786CF45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62200"/>
            <a:ext cx="346230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1843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76A6B05-FCEC-4130-92FF-8D87A664CB1C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kumimoji="0" lang="en-US" altLang="zh-TW" sz="1400" smtClean="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Explicit Euler Integration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Review “ODE_basic.ppt” from p.15-p.16</a:t>
            </a:r>
          </a:p>
          <a:p>
            <a:pPr eaLnBrk="1" hangingPunct="1"/>
            <a:r>
              <a:rPr lang="en-US" altLang="zh-TW" smtClean="0"/>
              <a:t>The default △t is 0.001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Runge Kutta 4</a:t>
            </a:r>
            <a:r>
              <a:rPr lang="en-US" altLang="zh-TW" baseline="30000" smtClean="0"/>
              <a:t>th</a:t>
            </a:r>
            <a:r>
              <a:rPr lang="en-US" altLang="zh-TW" smtClean="0"/>
              <a:t>(RK4) integration</a:t>
            </a:r>
            <a:endParaRPr lang="zh-TW" altLang="en-US" smtClean="0"/>
          </a:p>
        </p:txBody>
      </p:sp>
      <p:sp>
        <p:nvSpPr>
          <p:cNvPr id="1945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Review “ODE_basic.ppt” from p.21</a:t>
            </a:r>
          </a:p>
          <a:p>
            <a:pPr eaLnBrk="1" hangingPunct="1"/>
            <a:r>
              <a:rPr lang="en-US" altLang="zh-TW" smtClean="0"/>
              <a:t>Or “Physically Based Modeling” from p.B5-p.B6</a:t>
            </a:r>
          </a:p>
        </p:txBody>
      </p:sp>
      <p:sp>
        <p:nvSpPr>
          <p:cNvPr id="19460" name="頁尾版面配置區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1946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03C0AC7-C092-47AA-84A7-500CF13FB548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kumimoji="0" lang="en-US" altLang="zh-TW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頁尾版面配置區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0483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AAF3259-7F68-45FB-AEE1-707BCF9926ED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kumimoji="0" lang="en-US" altLang="zh-TW" sz="1400" smtClean="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What You Should Know</a:t>
            </a:r>
          </a:p>
        </p:txBody>
      </p:sp>
      <p:sp>
        <p:nvSpPr>
          <p:cNvPr id="20485" name="Rectangle 1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Coordinate</a:t>
            </a:r>
          </a:p>
          <a:p>
            <a:pPr eaLnBrk="1" hangingPunct="1"/>
            <a:r>
              <a:rPr lang="en-US" altLang="zh-TW" dirty="0" smtClean="0"/>
              <a:t>Class “Vector3d”</a:t>
            </a:r>
          </a:p>
          <a:p>
            <a:pPr eaLnBrk="1" hangingPunct="1"/>
            <a:r>
              <a:rPr lang="en-US" altLang="zh-TW" dirty="0" smtClean="0"/>
              <a:t>Class “</a:t>
            </a:r>
            <a:r>
              <a:rPr lang="en-US" altLang="zh-TW" dirty="0" err="1" smtClean="0"/>
              <a:t>CParticle</a:t>
            </a:r>
            <a:r>
              <a:rPr lang="en-US" altLang="zh-TW" dirty="0" smtClean="0"/>
              <a:t>”</a:t>
            </a:r>
          </a:p>
          <a:p>
            <a:pPr eaLnBrk="1" hangingPunct="1"/>
            <a:r>
              <a:rPr lang="en-US" altLang="zh-TW" dirty="0" smtClean="0"/>
              <a:t>Class “</a:t>
            </a:r>
            <a:r>
              <a:rPr lang="en-US" altLang="zh-TW" dirty="0" err="1" smtClean="0"/>
              <a:t>CSpring</a:t>
            </a:r>
            <a:r>
              <a:rPr lang="en-US" altLang="zh-TW" dirty="0" smtClean="0"/>
              <a:t>”</a:t>
            </a:r>
          </a:p>
          <a:p>
            <a:pPr eaLnBrk="1" hangingPunct="1"/>
            <a:r>
              <a:rPr lang="en-US" altLang="zh-TW" dirty="0" smtClean="0"/>
              <a:t>Class “</a:t>
            </a:r>
            <a:r>
              <a:rPr lang="en-US" altLang="zh-TW" dirty="0" err="1" smtClean="0"/>
              <a:t>GoalNet</a:t>
            </a:r>
            <a:r>
              <a:rPr lang="en-US" altLang="zh-TW" dirty="0" smtClean="0"/>
              <a:t>”</a:t>
            </a:r>
          </a:p>
          <a:p>
            <a:pPr eaLnBrk="1" hangingPunct="1"/>
            <a:endParaRPr lang="en-US" altLang="zh-TW" dirty="0" smtClean="0"/>
          </a:p>
        </p:txBody>
      </p:sp>
      <p:sp>
        <p:nvSpPr>
          <p:cNvPr id="20486" name="Rectangle 14"/>
          <p:cNvSpPr>
            <a:spLocks noGrp="1" noChangeArrowheads="1"/>
          </p:cNvSpPr>
          <p:nvPr>
            <p:ph type="body" sz="half" idx="2"/>
          </p:nvPr>
        </p:nvSpPr>
        <p:spPr>
          <a:xfrm>
            <a:off x="4038600" y="1600200"/>
            <a:ext cx="5105400" cy="452596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Class “Ball”</a:t>
            </a:r>
          </a:p>
          <a:p>
            <a:pPr eaLnBrk="1" hangingPunct="1"/>
            <a:r>
              <a:rPr lang="en-US" altLang="zh-TW" dirty="0" smtClean="0"/>
              <a:t>Class “</a:t>
            </a:r>
            <a:r>
              <a:rPr lang="en-US" altLang="zh-TW" dirty="0" err="1" smtClean="0"/>
              <a:t>CMassSpringSystem</a:t>
            </a:r>
            <a:r>
              <a:rPr lang="en-US" altLang="zh-TW" dirty="0" smtClean="0"/>
              <a:t>”</a:t>
            </a:r>
          </a:p>
          <a:p>
            <a:pPr eaLnBrk="1" hangingPunct="1"/>
            <a:r>
              <a:rPr lang="en-US" altLang="zh-TW" dirty="0" smtClean="0"/>
              <a:t>GUI</a:t>
            </a:r>
          </a:p>
          <a:p>
            <a:pPr eaLnBrk="1" hangingPunct="1"/>
            <a:r>
              <a:rPr lang="en-US" altLang="zh-TW" dirty="0" smtClean="0"/>
              <a:t>Configuration file</a:t>
            </a:r>
          </a:p>
          <a:p>
            <a:pPr eaLnBrk="1" hangingPunct="1"/>
            <a:r>
              <a:rPr lang="en-US" altLang="zh-TW" dirty="0" smtClean="0"/>
              <a:t>Output video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150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8B5D198-D86A-4731-AA52-CEE4BFDE421D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kumimoji="0" lang="en-US" altLang="zh-TW" sz="1400" smtClean="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Coordinate</a:t>
            </a:r>
          </a:p>
        </p:txBody>
      </p:sp>
      <p:grpSp>
        <p:nvGrpSpPr>
          <p:cNvPr id="21509" name="Group 4"/>
          <p:cNvGrpSpPr>
            <a:grpSpLocks/>
          </p:cNvGrpSpPr>
          <p:nvPr/>
        </p:nvGrpSpPr>
        <p:grpSpPr bwMode="auto">
          <a:xfrm>
            <a:off x="1828800" y="1295400"/>
            <a:ext cx="6019800" cy="4832350"/>
            <a:chOff x="1152" y="816"/>
            <a:chExt cx="3792" cy="3044"/>
          </a:xfrm>
        </p:grpSpPr>
        <p:sp>
          <p:nvSpPr>
            <p:cNvPr id="21510" name="Line 5"/>
            <p:cNvSpPr>
              <a:spLocks noChangeShapeType="1"/>
            </p:cNvSpPr>
            <p:nvPr/>
          </p:nvSpPr>
          <p:spPr bwMode="auto">
            <a:xfrm>
              <a:off x="2880" y="2592"/>
              <a:ext cx="1728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511" name="Line 6"/>
            <p:cNvSpPr>
              <a:spLocks noChangeShapeType="1"/>
            </p:cNvSpPr>
            <p:nvPr/>
          </p:nvSpPr>
          <p:spPr bwMode="auto">
            <a:xfrm rot="-5400000">
              <a:off x="2016" y="1728"/>
              <a:ext cx="1728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512" name="Line 7"/>
            <p:cNvSpPr>
              <a:spLocks noChangeShapeType="1"/>
            </p:cNvSpPr>
            <p:nvPr/>
          </p:nvSpPr>
          <p:spPr bwMode="auto">
            <a:xfrm rot="8628408">
              <a:off x="1344" y="3072"/>
              <a:ext cx="1728" cy="0"/>
            </a:xfrm>
            <a:prstGeom prst="line">
              <a:avLst/>
            </a:prstGeom>
            <a:noFill/>
            <a:ln w="57150">
              <a:solidFill>
                <a:srgbClr val="99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513" name="Text Box 8"/>
            <p:cNvSpPr txBox="1">
              <a:spLocks noChangeArrowheads="1"/>
            </p:cNvSpPr>
            <p:nvPr/>
          </p:nvSpPr>
          <p:spPr bwMode="auto">
            <a:xfrm>
              <a:off x="4656" y="2208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0099FF"/>
                      </a:gs>
                      <a:gs pos="100000">
                        <a:srgbClr val="0033CC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3600">
                  <a:solidFill>
                    <a:srgbClr val="FF6900"/>
                  </a:solidFill>
                </a:rPr>
                <a:t>x</a:t>
              </a:r>
            </a:p>
          </p:txBody>
        </p:sp>
        <p:sp>
          <p:nvSpPr>
            <p:cNvPr id="21514" name="Text Box 9"/>
            <p:cNvSpPr txBox="1">
              <a:spLocks noChangeArrowheads="1"/>
            </p:cNvSpPr>
            <p:nvPr/>
          </p:nvSpPr>
          <p:spPr bwMode="auto">
            <a:xfrm>
              <a:off x="2928" y="816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0099FF"/>
                      </a:gs>
                      <a:gs pos="100000">
                        <a:srgbClr val="0033CC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3600">
                  <a:solidFill>
                    <a:schemeClr val="accent1"/>
                  </a:solidFill>
                </a:rPr>
                <a:t>y</a:t>
              </a:r>
            </a:p>
          </p:txBody>
        </p:sp>
        <p:sp>
          <p:nvSpPr>
            <p:cNvPr id="21515" name="Text Box 10"/>
            <p:cNvSpPr txBox="1">
              <a:spLocks noChangeArrowheads="1"/>
            </p:cNvSpPr>
            <p:nvPr/>
          </p:nvSpPr>
          <p:spPr bwMode="auto">
            <a:xfrm>
              <a:off x="1152" y="3456"/>
              <a:ext cx="2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0099FF"/>
                      </a:gs>
                      <a:gs pos="100000">
                        <a:srgbClr val="0033CC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3600" dirty="0">
                  <a:solidFill>
                    <a:srgbClr val="99CC00"/>
                  </a:solidFill>
                </a:rPr>
                <a:t>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25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C7078C1-9209-44E5-A668-DD3707DA59A3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kumimoji="0" lang="en-US" altLang="zh-TW" sz="1400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Class “Vector3d”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Provide basic vector operators and methods</a:t>
            </a:r>
          </a:p>
          <a:p>
            <a:pPr lvl="1" eaLnBrk="1" hangingPunct="1"/>
            <a:r>
              <a:rPr lang="en-US" altLang="zh-TW" smtClean="0"/>
              <a:t>+, -, *, / , </a:t>
            </a:r>
            <a:r>
              <a:rPr lang="en-US" altLang="zh-TW" noProof="1" smtClean="0"/>
              <a:t>DotProduct</a:t>
            </a:r>
            <a:r>
              <a:rPr lang="en-US" altLang="zh-TW" smtClean="0"/>
              <a:t>, </a:t>
            </a:r>
            <a:r>
              <a:rPr lang="en-US" altLang="zh-TW" noProof="1" smtClean="0"/>
              <a:t>CrossProduct</a:t>
            </a:r>
            <a:r>
              <a:rPr lang="en-US" altLang="zh-TW" smtClean="0"/>
              <a:t>, Length, Normalize</a:t>
            </a:r>
          </a:p>
          <a:p>
            <a:pPr eaLnBrk="1" hangingPunct="1"/>
            <a:r>
              <a:rPr lang="en-US" altLang="zh-TW" smtClean="0"/>
              <a:t>“Length()” returns the length of the vector</a:t>
            </a:r>
          </a:p>
          <a:p>
            <a:pPr eaLnBrk="1" hangingPunct="1"/>
            <a:r>
              <a:rPr lang="en-US" altLang="zh-TW" smtClean="0"/>
              <a:t>Operator “*” is neither dot nor cross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07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2962769-175A-4AA7-B3A5-384D08980720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kumimoji="0" lang="en-US" altLang="zh-TW" sz="1400" smtClean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Demo</a:t>
            </a:r>
          </a:p>
        </p:txBody>
      </p:sp>
      <p:pic>
        <p:nvPicPr>
          <p:cNvPr id="4" name="0356611_OutputVideo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355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F0FB111-8BB7-4603-BFA6-125FA39E3C2D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kumimoji="0" lang="en-US" altLang="zh-TW" sz="1400" smtClean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Class “Vector3d” (con’t)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“Normalize()” normalizes itself and returns the length of the original vector</a:t>
            </a:r>
          </a:p>
          <a:p>
            <a:pPr eaLnBrk="1" hangingPunct="1"/>
            <a:r>
              <a:rPr lang="en-US" altLang="zh-TW" smtClean="0"/>
              <a:t>“</a:t>
            </a:r>
            <a:r>
              <a:rPr lang="en-US" altLang="zh-TW" noProof="1" smtClean="0"/>
              <a:t>NormalizedCopy</a:t>
            </a:r>
            <a:r>
              <a:rPr lang="en-US" altLang="zh-TW" smtClean="0"/>
              <a:t>()” returns its normalized vector</a:t>
            </a:r>
          </a:p>
          <a:p>
            <a:pPr eaLnBrk="1" hangingPunct="1"/>
            <a:r>
              <a:rPr lang="en-US" altLang="zh-TW" smtClean="0"/>
              <a:t>Reference “Vector3d.h” in the directory “Math” for details</a:t>
            </a:r>
          </a:p>
          <a:p>
            <a:pPr eaLnBrk="1" hangingPunct="1">
              <a:buFontTx/>
              <a:buNone/>
            </a:pPr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45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0E9BE51-7411-4D5D-A925-E3BD93A01790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kumimoji="0" lang="en-US" altLang="zh-TW" sz="1400" smtClean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Class “CParticle”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Important member variables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double   m_dMass;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Vector3d m_Position;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Vector3d m_Velocity;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Vector3d m_Force;</a:t>
            </a:r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560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E030D4E-6D01-4400-90F1-5AC23F2AD8C3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kumimoji="0" lang="en-US" altLang="zh-TW" sz="1400" smtClean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Class “CParticle” (con’t)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No acceleration</a:t>
            </a:r>
          </a:p>
          <a:p>
            <a:pPr eaLnBrk="1" hangingPunct="1"/>
            <a:r>
              <a:rPr lang="en-US" altLang="zh-TW" smtClean="0"/>
              <a:t>Set and Get acceleration will modify “m_Force”</a:t>
            </a:r>
          </a:p>
          <a:p>
            <a:pPr eaLnBrk="1" hangingPunct="1"/>
            <a:r>
              <a:rPr lang="en-US" altLang="zh-TW" smtClean="0"/>
              <a:t>Reference “CParticle.h” in the directory “MassSpringSystem” for details</a:t>
            </a:r>
          </a:p>
          <a:p>
            <a:pPr eaLnBrk="1" hangingPunct="1"/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662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3A67FF7-D48A-4A42-AB16-1E6314EDD95F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kumimoji="0" lang="en-US" altLang="zh-TW" sz="1400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Class “CSpring”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Important member variables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int   m_iSpringStartID;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int   m_iSpringEndID;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double m_dRestLength;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double m_dSpringCoef;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double m_dDamp</a:t>
            </a:r>
            <a:r>
              <a:rPr lang="en-US" altLang="zh-TW" smtClean="0"/>
              <a:t>er</a:t>
            </a:r>
            <a:r>
              <a:rPr lang="en-US" altLang="zh-TW" noProof="1" smtClean="0"/>
              <a:t>Coef;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enType_t m_nType;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765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4944A1B-BE01-4068-9BD5-B9F550FBA1B7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kumimoji="0" lang="en-US" altLang="zh-TW" sz="1400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Class “CSpring” (con’t)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Constructor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 CSpring(const int a_ciSpringStartID,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               const int a_ciSpringEndID,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           </a:t>
            </a:r>
            <a:r>
              <a:rPr lang="en-US" altLang="zh-TW" smtClean="0"/>
              <a:t>  </a:t>
            </a:r>
            <a:r>
              <a:rPr lang="en-US" altLang="zh-TW" noProof="1" smtClean="0"/>
              <a:t>  const double a_cdRestLength,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            </a:t>
            </a:r>
            <a:r>
              <a:rPr lang="en-US" altLang="zh-TW" smtClean="0"/>
              <a:t>  </a:t>
            </a:r>
            <a:r>
              <a:rPr lang="en-US" altLang="zh-TW" noProof="1" smtClean="0"/>
              <a:t> const double a_cdSpringCoef,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           </a:t>
            </a:r>
            <a:r>
              <a:rPr lang="en-US" altLang="zh-TW" smtClean="0"/>
              <a:t>  </a:t>
            </a:r>
            <a:r>
              <a:rPr lang="en-US" altLang="zh-TW" noProof="1" smtClean="0"/>
              <a:t>  const double a_cdDamp</a:t>
            </a:r>
            <a:r>
              <a:rPr lang="en-US" altLang="zh-TW" smtClean="0"/>
              <a:t>er</a:t>
            </a:r>
            <a:r>
              <a:rPr lang="en-US" altLang="zh-TW" noProof="1" smtClean="0"/>
              <a:t>Coef,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           </a:t>
            </a:r>
            <a:r>
              <a:rPr lang="en-US" altLang="zh-TW" smtClean="0"/>
              <a:t>  </a:t>
            </a:r>
            <a:r>
              <a:rPr lang="en-US" altLang="zh-TW" noProof="1" smtClean="0"/>
              <a:t>  const Vector3d &amp;a_rcColor,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            </a:t>
            </a:r>
            <a:r>
              <a:rPr lang="en-US" altLang="zh-TW" smtClean="0"/>
              <a:t>  </a:t>
            </a:r>
            <a:r>
              <a:rPr lang="en-US" altLang="zh-TW" noProof="1" smtClean="0"/>
              <a:t> const enType_t a_cType);</a:t>
            </a:r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867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52F6A34-F849-4A85-9CB0-457F9643F203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kumimoji="0" lang="en-US" altLang="zh-TW" sz="1400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Class “CSpring” (con’t)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“</a:t>
            </a:r>
            <a:r>
              <a:rPr lang="en-US" altLang="zh-TW" noProof="1" smtClean="0"/>
              <a:t>a_ciSpringStartID</a:t>
            </a:r>
            <a:r>
              <a:rPr lang="en-US" altLang="zh-TW" smtClean="0"/>
              <a:t>” and “</a:t>
            </a:r>
            <a:r>
              <a:rPr lang="en-US" altLang="zh-TW" noProof="1" smtClean="0"/>
              <a:t>a_ciSpringEndID</a:t>
            </a:r>
            <a:r>
              <a:rPr lang="en-US" altLang="zh-TW" smtClean="0"/>
              <a:t>” are the index in the 1D array which stores particles</a:t>
            </a:r>
          </a:p>
          <a:p>
            <a:pPr eaLnBrk="1" hangingPunct="1"/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07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82FF7BE-D9DC-4460-8A22-42314037782A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kumimoji="0" lang="en-US" altLang="zh-TW" sz="1400" smtClean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Class “</a:t>
            </a:r>
            <a:r>
              <a:rPr lang="en-US" altLang="zh-TW" dirty="0" err="1"/>
              <a:t>GoalNet</a:t>
            </a:r>
            <a:r>
              <a:rPr lang="en-US" altLang="zh-TW" dirty="0" smtClean="0"/>
              <a:t>”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 smtClean="0"/>
              <a:t>Important member variables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2400" noProof="1" smtClean="0">
                <a:solidFill>
                  <a:srgbClr val="FFFF00"/>
                </a:solidFill>
              </a:rPr>
              <a:t>vector&lt;CParticle&gt; m_Particles;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2400" noProof="1" smtClean="0">
                <a:solidFill>
                  <a:srgbClr val="FFFF00"/>
                </a:solidFill>
              </a:rPr>
              <a:t>vector&lt;CSpring&gt; m_Springs;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2400" noProof="1" smtClean="0"/>
              <a:t>int m_NumAtWidth;   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2400" noProof="1" smtClean="0"/>
              <a:t>int m_NumAtHeight;   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2400" noProof="1" smtClean="0"/>
              <a:t>int m_NumAtLength;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2400" noProof="1" smtClean="0">
              <a:solidFill>
                <a:srgbClr val="FFFF00"/>
              </a:solidFill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2400" noProof="1" smtClean="0">
              <a:solidFill>
                <a:srgbClr val="FFFF00"/>
              </a:solidFill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2400" noProof="1">
              <a:solidFill>
                <a:srgbClr val="FFFF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TW" sz="2400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174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B3C8DA7-78C2-45E9-89F0-1C6B157FBF94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kumimoji="0" lang="en-US" altLang="zh-TW" sz="1400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Class “</a:t>
            </a:r>
            <a:r>
              <a:rPr lang="en-US" altLang="zh-TW" dirty="0" err="1" smtClean="0"/>
              <a:t>GoalNet</a:t>
            </a:r>
            <a:r>
              <a:rPr lang="en-US" altLang="zh-TW" dirty="0" smtClean="0"/>
              <a:t>” (</a:t>
            </a:r>
            <a:r>
              <a:rPr lang="en-US" altLang="zh-TW" dirty="0" err="1" smtClean="0"/>
              <a:t>Con’t</a:t>
            </a:r>
            <a:r>
              <a:rPr lang="en-US" altLang="zh-TW" dirty="0" smtClean="0"/>
              <a:t>)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The “vector” is an STL container, it is not the “Vector3d”. </a:t>
            </a:r>
          </a:p>
          <a:p>
            <a:pPr eaLnBrk="1" hangingPunct="1"/>
            <a:r>
              <a:rPr lang="en-US" altLang="zh-TW" dirty="0" smtClean="0"/>
              <a:t>“</a:t>
            </a:r>
            <a:r>
              <a:rPr lang="en-US" altLang="zh-TW" noProof="1" smtClean="0"/>
              <a:t>m_Springs</a:t>
            </a:r>
            <a:r>
              <a:rPr lang="en-US" altLang="zh-TW" dirty="0" smtClean="0"/>
              <a:t>” is not initialized, you should construct springs in correct way as mentioned previously.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743200" y="2221468"/>
            <a:ext cx="3964679" cy="4026932"/>
            <a:chOff x="1730306" y="2209800"/>
            <a:chExt cx="3964679" cy="4026932"/>
          </a:xfrm>
        </p:grpSpPr>
        <p:pic>
          <p:nvPicPr>
            <p:cNvPr id="2050" name="Picture 2" descr="C:\Users\User\Desktop\劉彥廷\CA_course\hw1\particl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565097"/>
              <a:ext cx="3027985" cy="353090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/>
            <p:cNvSpPr txBox="1"/>
            <p:nvPr/>
          </p:nvSpPr>
          <p:spPr>
            <a:xfrm>
              <a:off x="1730306" y="4014385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height</a:t>
              </a:r>
              <a:endParaRPr lang="zh-TW" altLang="en-US" dirty="0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934325" y="5867400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width</a:t>
              </a:r>
              <a:endParaRPr lang="zh-TW" altLang="en-US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3276600" y="220980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length</a:t>
              </a:r>
              <a:endParaRPr lang="zh-TW" altLang="en-US" dirty="0"/>
            </a:p>
          </p:txBody>
        </p:sp>
        <p:sp>
          <p:nvSpPr>
            <p:cNvPr id="7" name="左大括弧 6"/>
            <p:cNvSpPr/>
            <p:nvPr/>
          </p:nvSpPr>
          <p:spPr bwMode="auto">
            <a:xfrm>
              <a:off x="2514600" y="3216503"/>
              <a:ext cx="457200" cy="19650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1" name="左大括弧 20"/>
            <p:cNvSpPr/>
            <p:nvPr/>
          </p:nvSpPr>
          <p:spPr bwMode="auto">
            <a:xfrm rot="18181987">
              <a:off x="3324253" y="5192513"/>
              <a:ext cx="286501" cy="1107972"/>
            </a:xfrm>
            <a:prstGeom prst="leftBrace">
              <a:avLst>
                <a:gd name="adj1" fmla="val 233028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5" name="左大括弧 14"/>
            <p:cNvSpPr/>
            <p:nvPr/>
          </p:nvSpPr>
          <p:spPr bwMode="auto">
            <a:xfrm rot="4263539">
              <a:off x="3451321" y="2181206"/>
              <a:ext cx="286501" cy="1162823"/>
            </a:xfrm>
            <a:prstGeom prst="leftBrace">
              <a:avLst>
                <a:gd name="adj1" fmla="val 233028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277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277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BA2DE2C-ABB6-42D8-907C-1F9C71167962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kumimoji="0" lang="en-US" altLang="zh-TW" sz="1400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Class “</a:t>
            </a:r>
            <a:r>
              <a:rPr lang="en-US" altLang="zh-TW" dirty="0" err="1" smtClean="0"/>
              <a:t>GoalNet</a:t>
            </a:r>
            <a:r>
              <a:rPr lang="en-US" altLang="zh-TW" dirty="0" smtClean="0"/>
              <a:t>” (</a:t>
            </a:r>
            <a:r>
              <a:rPr lang="en-US" altLang="zh-TW" dirty="0" err="1" smtClean="0"/>
              <a:t>con’t</a:t>
            </a:r>
            <a:r>
              <a:rPr lang="en-US" altLang="zh-TW" dirty="0" smtClean="0"/>
              <a:t>)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229600" cy="463653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For simplicity, you can think of an goal net as a cuboid</a:t>
            </a:r>
          </a:p>
        </p:txBody>
      </p:sp>
      <p:pic>
        <p:nvPicPr>
          <p:cNvPr id="3278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49" y="4419600"/>
            <a:ext cx="1886280" cy="140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劉彥廷\CA_course\hw1\parti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85594"/>
            <a:ext cx="2293937" cy="26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 smtClean="0"/>
              <a:t>Introduction to Computer Animation</a:t>
            </a:r>
          </a:p>
        </p:txBody>
      </p:sp>
      <p:sp>
        <p:nvSpPr>
          <p:cNvPr id="337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C1A851E-5019-40C5-8872-280AAC5FFB46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kumimoji="0" lang="en-US" altLang="zh-TW" sz="1400" smtClean="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Class “</a:t>
            </a:r>
            <a:r>
              <a:rPr lang="en-US" altLang="zh-TW" dirty="0" err="1" smtClean="0"/>
              <a:t>GoalNet</a:t>
            </a:r>
            <a:r>
              <a:rPr lang="en-US" altLang="zh-TW" dirty="0" smtClean="0"/>
              <a:t>” (</a:t>
            </a:r>
            <a:r>
              <a:rPr lang="en-US" altLang="zh-TW" dirty="0" err="1" smtClean="0"/>
              <a:t>con’t</a:t>
            </a:r>
            <a:r>
              <a:rPr lang="en-US" altLang="zh-TW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95400"/>
                <a:ext cx="8229600" cy="4830763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400" dirty="0" smtClean="0"/>
                  <a:t>Use ‘</a:t>
                </a:r>
                <a:r>
                  <a:rPr lang="en-US" altLang="zh-TW" sz="2400" dirty="0" err="1" smtClean="0"/>
                  <a:t>GetParticleID</a:t>
                </a:r>
                <a:r>
                  <a:rPr lang="en-US" altLang="zh-TW" sz="2400" dirty="0" smtClean="0"/>
                  <a:t>’ to transform index between 1D and 3D array</a:t>
                </a:r>
                <a:endParaRPr lang="en-US" altLang="zh-TW" sz="2400" i="1" dirty="0" smtClean="0">
                  <a:latin typeface="Cambria Math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TW" sz="2400" b="0" i="1" dirty="0" smtClean="0">
                    <a:latin typeface="Cambria Math"/>
                  </a:rPr>
                  <a:t> </a:t>
                </a:r>
                <a:r>
                  <a:rPr lang="en-US" altLang="zh-TW" sz="2400" dirty="0" smtClean="0">
                    <a:latin typeface="Cambria Math"/>
                  </a:rPr>
                  <a:t>: number of particles at width</a:t>
                </a:r>
                <a:endParaRPr lang="en-US" altLang="zh-TW" sz="2400" b="0" i="1" dirty="0" smtClean="0">
                  <a:latin typeface="Cambria Math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TW" sz="2400" b="0" i="1" dirty="0" smtClean="0">
                    <a:latin typeface="Cambria Math"/>
                  </a:rPr>
                  <a:t>  </a:t>
                </a:r>
                <a:r>
                  <a:rPr lang="en-US" altLang="zh-TW" sz="2400" dirty="0" smtClean="0">
                    <a:latin typeface="Cambria Math"/>
                  </a:rPr>
                  <a:t>: number of particles at width</a:t>
                </a:r>
                <a:endParaRPr lang="en-US" altLang="zh-TW" sz="2400" b="0" i="1" dirty="0" smtClean="0">
                  <a:latin typeface="Cambria Math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  : </a:t>
                </a:r>
                <a:r>
                  <a:rPr lang="en-US" altLang="zh-TW" sz="2400" dirty="0" smtClean="0">
                    <a:latin typeface="Cambria Math"/>
                  </a:rPr>
                  <a:t>number of particles at length</a:t>
                </a:r>
                <a:endParaRPr lang="en-US" altLang="zh-TW" sz="24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337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95400"/>
                <a:ext cx="8229600" cy="4830763"/>
              </a:xfrm>
              <a:blipFill rotWithShape="1">
                <a:blip r:embed="rId3"/>
                <a:stretch>
                  <a:fillRect l="-963" t="-8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386138"/>
            <a:ext cx="22669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394868" y="5257800"/>
            <a:ext cx="838200" cy="668299"/>
            <a:chOff x="3233736" y="5536168"/>
            <a:chExt cx="838200" cy="668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233736" y="5835135"/>
                  <a:ext cx="838200" cy="369332"/>
                </a:xfrm>
                <a:prstGeom prst="rect">
                  <a:avLst/>
                </a:prstGeom>
                <a:noFill/>
                <a:ln w="38100" cap="rnd" algn="ctr">
                  <a:solidFill>
                    <a:srgbClr val="99CC00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gradFill rotWithShape="1">
                        <a:gsLst>
                          <a:gs pos="0">
                            <a:srgbClr val="0099FF"/>
                          </a:gs>
                          <a:gs pos="100000">
                            <a:srgbClr val="0033CC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0" i="0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1800" i="1" smtClean="0">
                            <a:latin typeface="Cambria Math"/>
                          </a:rPr>
                          <m:t>0</m:t>
                        </m:r>
                        <m:r>
                          <a:rPr lang="en-US" altLang="zh-TW" sz="1800" b="0" i="1" smtClean="0">
                            <a:latin typeface="Cambria Math"/>
                          </a:rPr>
                          <m:t>,0,0</m:t>
                        </m:r>
                        <m:r>
                          <a:rPr lang="en-US" altLang="zh-TW" sz="18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TW" sz="1800" dirty="0"/>
                </a:p>
              </p:txBody>
            </p:sp>
          </mc:Choice>
          <mc:Fallback xmlns="">
            <p:sp>
              <p:nvSpPr>
                <p:cNvPr id="16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33736" y="5835135"/>
                  <a:ext cx="8382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2098" b="-9091"/>
                  </a:stretch>
                </a:blipFill>
                <a:ln w="38100" cap="rnd" algn="ctr">
                  <a:solidFill>
                    <a:srgbClr val="99CC00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99FF"/>
                          </a:gs>
                          <a:gs pos="100000">
                            <a:srgbClr val="0033CC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Line 11"/>
            <p:cNvSpPr>
              <a:spLocks noChangeShapeType="1"/>
            </p:cNvSpPr>
            <p:nvPr/>
          </p:nvSpPr>
          <p:spPr bwMode="auto">
            <a:xfrm flipV="1">
              <a:off x="3650454" y="5536168"/>
              <a:ext cx="2382" cy="272535"/>
            </a:xfrm>
            <a:prstGeom prst="line">
              <a:avLst/>
            </a:prstGeom>
            <a:noFill/>
            <a:ln w="38100" cap="rnd">
              <a:solidFill>
                <a:srgbClr val="99CC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219200" y="5421868"/>
            <a:ext cx="1835946" cy="597932"/>
            <a:chOff x="831054" y="5562600"/>
            <a:chExt cx="1835946" cy="597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831054" y="5791200"/>
                  <a:ext cx="1633538" cy="369332"/>
                </a:xfrm>
                <a:prstGeom prst="rect">
                  <a:avLst/>
                </a:prstGeom>
                <a:noFill/>
                <a:ln w="38100" cap="rnd" algn="ctr">
                  <a:solidFill>
                    <a:srgbClr val="99CC00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gradFill rotWithShape="1">
                        <a:gsLst>
                          <a:gs pos="0">
                            <a:srgbClr val="0099FF"/>
                          </a:gs>
                          <a:gs pos="100000">
                            <a:srgbClr val="0033CC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0" i="0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1800" i="1" smtClean="0">
                            <a:latin typeface="Cambria Math"/>
                          </a:rPr>
                          <m:t>0</m:t>
                        </m:r>
                        <m:r>
                          <a:rPr lang="en-US" altLang="zh-TW" sz="1800" b="0" i="1" smtClean="0">
                            <a:latin typeface="Cambria Math"/>
                          </a:rPr>
                          <m:t>,0,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TW" sz="1800" b="0" i="1" smtClean="0">
                            <a:latin typeface="Cambria Math"/>
                          </a:rPr>
                          <m:t>−1</m:t>
                        </m:r>
                        <m:r>
                          <a:rPr lang="en-US" altLang="zh-TW" sz="18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TW" sz="1800" dirty="0"/>
                </a:p>
              </p:txBody>
            </p:sp>
          </mc:Choice>
          <mc:Fallback xmlns="">
            <p:sp>
              <p:nvSpPr>
                <p:cNvPr id="26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1054" y="5791200"/>
                  <a:ext cx="1633538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7463"/>
                  </a:stretch>
                </a:blipFill>
                <a:ln w="38100" cap="rnd" algn="ctr">
                  <a:solidFill>
                    <a:srgbClr val="99CC00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99FF"/>
                          </a:gs>
                          <a:gs pos="100000">
                            <a:srgbClr val="0033CC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Line 11"/>
            <p:cNvSpPr>
              <a:spLocks noChangeShapeType="1"/>
            </p:cNvSpPr>
            <p:nvPr/>
          </p:nvSpPr>
          <p:spPr bwMode="auto">
            <a:xfrm flipV="1">
              <a:off x="2433637" y="5562600"/>
              <a:ext cx="233363" cy="228600"/>
            </a:xfrm>
            <a:prstGeom prst="line">
              <a:avLst/>
            </a:prstGeom>
            <a:noFill/>
            <a:ln w="38100" cap="rnd">
              <a:solidFill>
                <a:srgbClr val="99CC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495800" y="5421867"/>
            <a:ext cx="1447800" cy="826533"/>
            <a:chOff x="5753100" y="5105399"/>
            <a:chExt cx="1447800" cy="826533"/>
          </a:xfrm>
        </p:grpSpPr>
        <p:sp>
          <p:nvSpPr>
            <p:cNvPr id="18" name="Line 11"/>
            <p:cNvSpPr>
              <a:spLocks noChangeShapeType="1"/>
            </p:cNvSpPr>
            <p:nvPr/>
          </p:nvSpPr>
          <p:spPr bwMode="auto">
            <a:xfrm flipH="1" flipV="1">
              <a:off x="5867400" y="5105399"/>
              <a:ext cx="533400" cy="457199"/>
            </a:xfrm>
            <a:prstGeom prst="line">
              <a:avLst/>
            </a:prstGeom>
            <a:noFill/>
            <a:ln w="38100" cap="rnd">
              <a:solidFill>
                <a:srgbClr val="99CC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753100" y="5562600"/>
                  <a:ext cx="1447800" cy="369332"/>
                </a:xfrm>
                <a:prstGeom prst="rect">
                  <a:avLst/>
                </a:prstGeom>
                <a:noFill/>
                <a:ln w="38100" cap="rnd" algn="ctr">
                  <a:solidFill>
                    <a:srgbClr val="99CC00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gradFill rotWithShape="1">
                        <a:gsLst>
                          <a:gs pos="0">
                            <a:srgbClr val="0099FF"/>
                          </a:gs>
                          <a:gs pos="100000">
                            <a:srgbClr val="0033CC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0" i="0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1800" b="0" i="1" smtClean="0">
                            <a:latin typeface="Cambria Math"/>
                          </a:rPr>
                          <m:t>−1,0,0</m:t>
                        </m:r>
                        <m:r>
                          <a:rPr lang="en-US" altLang="zh-TW" sz="18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TW" sz="1800" dirty="0"/>
                </a:p>
              </p:txBody>
            </p:sp>
          </mc:Choice>
          <mc:Fallback xmlns="">
            <p:sp>
              <p:nvSpPr>
                <p:cNvPr id="32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3100" y="5562600"/>
                  <a:ext cx="144780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7576"/>
                  </a:stretch>
                </a:blipFill>
                <a:ln w="38100" cap="rnd" algn="ctr">
                  <a:solidFill>
                    <a:srgbClr val="99CC00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99FF"/>
                          </a:gs>
                          <a:gs pos="100000">
                            <a:srgbClr val="0033CC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/>
          <p:cNvGrpSpPr/>
          <p:nvPr/>
        </p:nvGrpSpPr>
        <p:grpSpPr>
          <a:xfrm>
            <a:off x="2550318" y="3700984"/>
            <a:ext cx="1521618" cy="674134"/>
            <a:chOff x="4115991" y="3809998"/>
            <a:chExt cx="1521618" cy="674134"/>
          </a:xfrm>
        </p:grpSpPr>
        <p:sp>
          <p:nvSpPr>
            <p:cNvPr id="30" name="Line 11"/>
            <p:cNvSpPr>
              <a:spLocks noChangeShapeType="1"/>
            </p:cNvSpPr>
            <p:nvPr/>
          </p:nvSpPr>
          <p:spPr bwMode="auto">
            <a:xfrm flipV="1">
              <a:off x="4991098" y="3809998"/>
              <a:ext cx="342901" cy="304801"/>
            </a:xfrm>
            <a:prstGeom prst="line">
              <a:avLst/>
            </a:prstGeom>
            <a:noFill/>
            <a:ln w="38100" cap="rnd">
              <a:solidFill>
                <a:srgbClr val="99CC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115991" y="4114800"/>
                  <a:ext cx="1521618" cy="369332"/>
                </a:xfrm>
                <a:prstGeom prst="rect">
                  <a:avLst/>
                </a:prstGeom>
                <a:noFill/>
                <a:ln w="38100" cap="rnd" algn="ctr">
                  <a:solidFill>
                    <a:srgbClr val="99CC00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gradFill rotWithShape="1">
                        <a:gsLst>
                          <a:gs pos="0">
                            <a:srgbClr val="0099FF"/>
                          </a:gs>
                          <a:gs pos="100000">
                            <a:srgbClr val="0033CC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0" i="0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1800" i="1" smtClean="0">
                            <a:latin typeface="Cambria Math"/>
                          </a:rPr>
                          <m:t>0</m:t>
                        </m:r>
                        <m:r>
                          <a:rPr lang="en-US" altLang="zh-TW" sz="1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/>
                              </a:rPr>
                              <m:t>h</m:t>
                            </m:r>
                          </m:sub>
                        </m:sSub>
                        <m:r>
                          <a:rPr lang="en-US" altLang="zh-TW" sz="1800" b="0" i="1" smtClean="0">
                            <a:latin typeface="Cambria Math"/>
                          </a:rPr>
                          <m:t>−1,</m:t>
                        </m:r>
                        <m:r>
                          <a:rPr lang="en-US" altLang="zh-TW" sz="1800" b="0" i="0" smtClean="0">
                            <a:latin typeface="Cambria Math"/>
                          </a:rPr>
                          <m:t>0)</m:t>
                        </m:r>
                      </m:oMath>
                    </m:oMathPara>
                  </a14:m>
                  <a:endParaRPr lang="en-US" altLang="zh-TW" sz="1800" dirty="0"/>
                </a:p>
              </p:txBody>
            </p:sp>
          </mc:Choice>
          <mc:Fallback xmlns="">
            <p:sp>
              <p:nvSpPr>
                <p:cNvPr id="33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5991" y="4114800"/>
                  <a:ext cx="1521618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7463"/>
                  </a:stretch>
                </a:blipFill>
                <a:ln w="38100" cap="rnd" algn="ctr">
                  <a:solidFill>
                    <a:srgbClr val="99CC00"/>
                  </a:solidFill>
                  <a:prstDash val="sysDot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0099FF"/>
                          </a:gs>
                          <a:gs pos="100000">
                            <a:srgbClr val="0033CC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橢圓 6"/>
          <p:cNvSpPr>
            <a:spLocks noChangeAspect="1"/>
          </p:cNvSpPr>
          <p:nvPr/>
        </p:nvSpPr>
        <p:spPr bwMode="auto">
          <a:xfrm>
            <a:off x="3768326" y="3625800"/>
            <a:ext cx="108000" cy="1080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033CC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1" name="橢圓 30"/>
          <p:cNvSpPr>
            <a:spLocks noChangeAspect="1"/>
          </p:cNvSpPr>
          <p:nvPr/>
        </p:nvSpPr>
        <p:spPr bwMode="auto">
          <a:xfrm>
            <a:off x="3036639" y="5367867"/>
            <a:ext cx="108000" cy="1080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033CC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4" name="橢圓 33"/>
          <p:cNvSpPr>
            <a:spLocks noChangeAspect="1"/>
          </p:cNvSpPr>
          <p:nvPr/>
        </p:nvSpPr>
        <p:spPr bwMode="auto">
          <a:xfrm>
            <a:off x="3778200" y="5149800"/>
            <a:ext cx="108000" cy="1080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033CC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5" name="橢圓 34"/>
          <p:cNvSpPr>
            <a:spLocks noChangeAspect="1"/>
          </p:cNvSpPr>
          <p:nvPr/>
        </p:nvSpPr>
        <p:spPr bwMode="auto">
          <a:xfrm>
            <a:off x="4494696" y="5361678"/>
            <a:ext cx="108000" cy="1080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033CC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09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8398224-3DA2-4CD6-8340-3D060E04CD26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kumimoji="0" lang="en-US" altLang="zh-TW" sz="1400" smtClean="0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Objective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Simulate soft body by mass-spring system</a:t>
            </a:r>
          </a:p>
          <a:p>
            <a:pPr lvl="1" eaLnBrk="1" hangingPunct="1"/>
            <a:r>
              <a:rPr lang="en-US" altLang="zh-TW" dirty="0" smtClean="0"/>
              <a:t>Initialize the mass-spring system</a:t>
            </a:r>
          </a:p>
          <a:p>
            <a:pPr lvl="1" eaLnBrk="1" hangingPunct="1"/>
            <a:r>
              <a:rPr lang="en-US" altLang="zh-TW" dirty="0" smtClean="0"/>
              <a:t>Compute spring and damper forces</a:t>
            </a:r>
          </a:p>
          <a:p>
            <a:pPr lvl="1" eaLnBrk="1" hangingPunct="1"/>
            <a:r>
              <a:rPr lang="en-US" altLang="zh-TW" dirty="0" smtClean="0"/>
              <a:t>Handle collision</a:t>
            </a:r>
          </a:p>
          <a:p>
            <a:pPr lvl="1" eaLnBrk="1" hangingPunct="1"/>
            <a:r>
              <a:rPr lang="en-US" altLang="zh-TW" dirty="0" smtClean="0"/>
              <a:t>Integrate</a:t>
            </a:r>
          </a:p>
          <a:p>
            <a:pPr lvl="1" eaLnBrk="1" hangingPunct="1"/>
            <a:r>
              <a:rPr lang="en-US" altLang="zh-TW" dirty="0" smtClean="0"/>
              <a:t>Generate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48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A669945-9101-483F-A457-3D3A531CF540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kumimoji="0" lang="en-US" altLang="zh-TW" sz="1400" smtClean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Class “</a:t>
            </a:r>
            <a:r>
              <a:rPr lang="en-US" altLang="zh-TW" dirty="0" err="1" smtClean="0"/>
              <a:t>GoalNet</a:t>
            </a:r>
            <a:r>
              <a:rPr lang="en-US" altLang="zh-TW" dirty="0" smtClean="0"/>
              <a:t>” (</a:t>
            </a:r>
            <a:r>
              <a:rPr lang="en-US" altLang="zh-TW" dirty="0" err="1" smtClean="0"/>
              <a:t>Con’t</a:t>
            </a:r>
            <a:r>
              <a:rPr lang="en-US" altLang="zh-TW" dirty="0" smtClean="0"/>
              <a:t>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Finish the following methods:</a:t>
            </a:r>
          </a:p>
          <a:p>
            <a:pPr eaLnBrk="1" hangingPunct="1">
              <a:defRPr/>
            </a:pPr>
            <a:endParaRPr lang="en-US" altLang="zh-TW" sz="2800" dirty="0" smtClean="0"/>
          </a:p>
          <a:p>
            <a:pPr eaLnBrk="1" hangingPunct="1">
              <a:defRPr/>
            </a:pPr>
            <a:endParaRPr lang="en-US" altLang="zh-TW" sz="2800" dirty="0" smtClean="0"/>
          </a:p>
          <a:p>
            <a:pPr marL="0" indent="0" eaLnBrk="1" hangingPunct="1">
              <a:buFontTx/>
              <a:buNone/>
              <a:defRPr/>
            </a:pPr>
            <a:endParaRPr lang="en-US" altLang="zh-TW" dirty="0" smtClean="0"/>
          </a:p>
          <a:p>
            <a:pPr marL="0" indent="0" eaLnBrk="1" hangingPunct="1">
              <a:buFontTx/>
              <a:buNone/>
              <a:defRPr/>
            </a:pPr>
            <a:endParaRPr lang="en-US" altLang="zh-TW" dirty="0" smtClean="0"/>
          </a:p>
          <a:p>
            <a:pPr eaLnBrk="1" hangingPunct="1">
              <a:defRPr/>
            </a:pPr>
            <a:r>
              <a:rPr lang="en-US" altLang="zh-TW" dirty="0" smtClean="0"/>
              <a:t>Search “TO DO”</a:t>
            </a:r>
          </a:p>
          <a:p>
            <a:pPr eaLnBrk="1" hangingPunct="1">
              <a:defRPr/>
            </a:pPr>
            <a:endParaRPr lang="en-US" altLang="zh-TW" dirty="0" smtClean="0"/>
          </a:p>
        </p:txBody>
      </p:sp>
      <p:sp>
        <p:nvSpPr>
          <p:cNvPr id="34822" name="Text Box 5"/>
          <p:cNvSpPr txBox="1">
            <a:spLocks noChangeArrowheads="1"/>
          </p:cNvSpPr>
          <p:nvPr/>
        </p:nvSpPr>
        <p:spPr bwMode="auto">
          <a:xfrm>
            <a:off x="838200" y="2260600"/>
            <a:ext cx="3962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/>
              <a:t>Initialize</a:t>
            </a:r>
            <a:r>
              <a:rPr lang="en-US" altLang="zh-TW" sz="2400" noProof="1"/>
              <a:t>Spring</a:t>
            </a:r>
            <a:r>
              <a:rPr lang="en-US" altLang="zh-TW" sz="2400" noProof="1" smtClean="0"/>
              <a:t>()</a:t>
            </a:r>
            <a:endParaRPr lang="en-US" altLang="zh-TW" sz="2400" dirty="0" smtClean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noProof="1" smtClean="0"/>
              <a:t>ComputeInternalForce</a:t>
            </a:r>
            <a:r>
              <a:rPr lang="en-US" altLang="zh-TW" sz="2400" dirty="0" smtClean="0"/>
              <a:t>()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noProof="1" smtClean="0"/>
              <a:t>ComputeSpringForce</a:t>
            </a:r>
            <a:r>
              <a:rPr lang="en-US" altLang="zh-TW" sz="2400" dirty="0"/>
              <a:t>()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noProof="1"/>
              <a:t>ComputeDamp</a:t>
            </a:r>
            <a:r>
              <a:rPr lang="en-US" altLang="zh-TW" sz="2400" dirty="0" err="1"/>
              <a:t>er</a:t>
            </a:r>
            <a:r>
              <a:rPr lang="en-US" altLang="zh-TW" sz="2400" noProof="1"/>
              <a:t>Force</a:t>
            </a:r>
            <a:r>
              <a:rPr lang="en-US" altLang="zh-TW" sz="2400" dirty="0"/>
              <a:t>()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245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0E9BE51-7411-4D5D-A925-E3BD93A01790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kumimoji="0" lang="en-US" altLang="zh-TW" sz="1400" smtClean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Class “Ball”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</a:t>
            </a:r>
            <a:r>
              <a:rPr lang="en-US" altLang="zh-TW" dirty="0" smtClean="0"/>
              <a:t>imilar to ‘particle’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double  m_dMass;</a:t>
            </a:r>
          </a:p>
          <a:p>
            <a:pPr lvl="1" eaLnBrk="1" hangingPunct="1">
              <a:buFontTx/>
              <a:buNone/>
            </a:pPr>
            <a:r>
              <a:rPr lang="en-US" altLang="zh-TW" dirty="0" smtClean="0">
                <a:solidFill>
                  <a:srgbClr val="FFC000"/>
                </a:solidFill>
              </a:rPr>
              <a:t>double  </a:t>
            </a:r>
            <a:r>
              <a:rPr lang="en-US" altLang="zh-TW" dirty="0" err="1" smtClean="0">
                <a:solidFill>
                  <a:srgbClr val="FFC000"/>
                </a:solidFill>
              </a:rPr>
              <a:t>m_dRadius</a:t>
            </a:r>
            <a:r>
              <a:rPr lang="en-US" altLang="zh-TW" dirty="0" smtClean="0">
                <a:solidFill>
                  <a:srgbClr val="FFC000"/>
                </a:solidFill>
              </a:rPr>
              <a:t>;</a:t>
            </a:r>
            <a:endParaRPr lang="en-US" altLang="zh-TW" noProof="1" smtClean="0">
              <a:solidFill>
                <a:srgbClr val="FFC000"/>
              </a:solidFill>
            </a:endParaRP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Vector3d m_Position;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Vector3d m_Velocity;</a:t>
            </a:r>
          </a:p>
          <a:p>
            <a:pPr lvl="1" eaLnBrk="1" hangingPunct="1">
              <a:buFontTx/>
              <a:buNone/>
            </a:pPr>
            <a:r>
              <a:rPr lang="en-US" altLang="zh-TW" noProof="1" smtClean="0"/>
              <a:t>Vector3d m_Force;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064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58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EBC2D9C-EEC1-4BFB-816B-68A0A5881569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kumimoji="0" lang="en-US" altLang="zh-TW" sz="1400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Class “CMassSpringSystem”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 smtClean="0"/>
              <a:t>Important member variables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2400" noProof="1" smtClean="0"/>
              <a:t>int m_iIntegratorType;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2400" noProof="1" smtClean="0"/>
              <a:t>double m_dDeltaT;</a:t>
            </a:r>
            <a:endParaRPr lang="en-US" altLang="zh-TW" sz="2400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err="1" smtClean="0">
                <a:solidFill>
                  <a:srgbClr val="FFC000"/>
                </a:solidFill>
              </a:rPr>
              <a:t>GoalNet</a:t>
            </a:r>
            <a:r>
              <a:rPr lang="en-US" altLang="zh-TW" sz="2400" dirty="0" smtClean="0">
                <a:solidFill>
                  <a:srgbClr val="FFC000"/>
                </a:solidFill>
              </a:rPr>
              <a:t>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m_GoalNet</a:t>
            </a:r>
            <a:r>
              <a:rPr lang="en-US" altLang="zh-TW" sz="2400" dirty="0" smtClean="0">
                <a:solidFill>
                  <a:srgbClr val="FFC000"/>
                </a:solidFill>
              </a:rPr>
              <a:t>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FFC000"/>
                </a:solidFill>
              </a:rPr>
              <a:t>vector&lt;Ball&gt;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m_Balls</a:t>
            </a:r>
            <a:r>
              <a:rPr lang="en-US" altLang="zh-TW" sz="2400" dirty="0" smtClean="0">
                <a:solidFill>
                  <a:srgbClr val="FFC000"/>
                </a:solidFill>
              </a:rPr>
              <a:t>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686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92544BC-569E-4CB7-9966-80FA9C758267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kumimoji="0" lang="en-US" altLang="zh-TW" sz="1400" smtClean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smtClean="0"/>
              <a:t>Class “CMassSpringSystem” (Con’t)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Finish the following methods:</a:t>
            </a:r>
          </a:p>
          <a:p>
            <a:pPr eaLnBrk="1" hangingPunct="1">
              <a:defRPr/>
            </a:pPr>
            <a:endParaRPr lang="en-US" altLang="zh-TW" sz="2800" dirty="0" smtClean="0"/>
          </a:p>
          <a:p>
            <a:pPr marL="0" indent="0" eaLnBrk="1" hangingPunct="1">
              <a:buFontTx/>
              <a:buNone/>
              <a:defRPr/>
            </a:pPr>
            <a:endParaRPr lang="en-US" altLang="zh-TW" dirty="0" smtClean="0"/>
          </a:p>
          <a:p>
            <a:pPr marL="0" indent="0" eaLnBrk="1" hangingPunct="1">
              <a:buNone/>
              <a:defRPr/>
            </a:pPr>
            <a:endParaRPr lang="en-US" altLang="zh-TW" dirty="0"/>
          </a:p>
          <a:p>
            <a:pPr marL="0" indent="0" eaLnBrk="1" hangingPunct="1">
              <a:buNone/>
              <a:defRPr/>
            </a:pPr>
            <a:endParaRPr lang="en-US" altLang="zh-TW" dirty="0" smtClean="0"/>
          </a:p>
          <a:p>
            <a:pPr eaLnBrk="1" hangingPunct="1">
              <a:defRPr/>
            </a:pPr>
            <a:r>
              <a:rPr lang="en-US" altLang="zh-TW" dirty="0" smtClean="0"/>
              <a:t>Search “TO DO”</a:t>
            </a:r>
          </a:p>
          <a:p>
            <a:pPr eaLnBrk="1" hangingPunct="1">
              <a:defRPr/>
            </a:pPr>
            <a:endParaRPr lang="en-US" altLang="zh-TW" dirty="0" smtClean="0"/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914400" y="2133600"/>
            <a:ext cx="39624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noProof="1" smtClean="0"/>
              <a:t>ParticlePlaneCollision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noProof="1" smtClean="0"/>
              <a:t>BallPlaneCollision</a:t>
            </a:r>
            <a:endParaRPr lang="en-US" altLang="zh-TW" sz="2400" i="1" noProof="1" smtClean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noProof="1" smtClean="0"/>
              <a:t>BallToBallCollision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noProof="1" smtClean="0"/>
              <a:t>BallParticleCollsion</a:t>
            </a:r>
            <a:endParaRPr lang="en-US" altLang="zh-TW" sz="2400" noProof="1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noProof="1" smtClean="0"/>
              <a:t>ExplicitEuler</a:t>
            </a:r>
            <a:endParaRPr lang="en-US" altLang="zh-TW" sz="2400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err="1" smtClean="0"/>
              <a:t>RungeKutta</a:t>
            </a: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9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811368"/>
            <a:ext cx="1570689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7891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789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3D0BE68-2B2C-436A-BB22-27D42B08D185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kumimoji="0" lang="en-US" altLang="zh-TW" sz="1400" smtClean="0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GUI</a:t>
            </a:r>
          </a:p>
        </p:txBody>
      </p:sp>
      <p:sp>
        <p:nvSpPr>
          <p:cNvPr id="43019" name="AutoShape 11"/>
          <p:cNvSpPr>
            <a:spLocks noChangeArrowheads="1"/>
          </p:cNvSpPr>
          <p:nvPr/>
        </p:nvSpPr>
        <p:spPr bwMode="auto">
          <a:xfrm>
            <a:off x="533400" y="1233488"/>
            <a:ext cx="1219200" cy="838200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zh-TW" sz="1800">
              <a:solidFill>
                <a:srgbClr val="FF3300"/>
              </a:solidFill>
            </a:endParaRPr>
          </a:p>
        </p:txBody>
      </p:sp>
      <p:sp>
        <p:nvSpPr>
          <p:cNvPr id="43020" name="AutoShape 12"/>
          <p:cNvSpPr>
            <a:spLocks noChangeArrowheads="1"/>
          </p:cNvSpPr>
          <p:nvPr/>
        </p:nvSpPr>
        <p:spPr bwMode="auto">
          <a:xfrm>
            <a:off x="533399" y="2514599"/>
            <a:ext cx="1371601" cy="1093789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zh-TW" sz="1800">
              <a:solidFill>
                <a:srgbClr val="FF3300"/>
              </a:solidFill>
            </a:endParaRPr>
          </a:p>
        </p:txBody>
      </p:sp>
      <p:sp>
        <p:nvSpPr>
          <p:cNvPr id="43021" name="AutoShape 13"/>
          <p:cNvSpPr>
            <a:spLocks noChangeArrowheads="1"/>
          </p:cNvSpPr>
          <p:nvPr/>
        </p:nvSpPr>
        <p:spPr bwMode="auto">
          <a:xfrm>
            <a:off x="574894" y="4699331"/>
            <a:ext cx="1066800" cy="533400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zh-TW" sz="1800">
              <a:solidFill>
                <a:srgbClr val="FF3300"/>
              </a:solidFill>
            </a:endParaRPr>
          </a:p>
        </p:txBody>
      </p:sp>
      <p:sp>
        <p:nvSpPr>
          <p:cNvPr id="43022" name="AutoShape 14"/>
          <p:cNvSpPr>
            <a:spLocks noChangeArrowheads="1"/>
          </p:cNvSpPr>
          <p:nvPr/>
        </p:nvSpPr>
        <p:spPr bwMode="auto">
          <a:xfrm>
            <a:off x="564332" y="5254610"/>
            <a:ext cx="1066800" cy="533400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zh-TW" sz="1800">
              <a:solidFill>
                <a:srgbClr val="FF3300"/>
              </a:solidFill>
            </a:endParaRPr>
          </a:p>
        </p:txBody>
      </p:sp>
      <p:pic>
        <p:nvPicPr>
          <p:cNvPr id="43028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7374" y="1600200"/>
            <a:ext cx="3327651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29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77" b="12500"/>
          <a:stretch>
            <a:fillRect/>
          </a:stretch>
        </p:blipFill>
        <p:spPr bwMode="auto">
          <a:xfrm>
            <a:off x="2514600" y="2784475"/>
            <a:ext cx="4114800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3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0" b="2777"/>
          <a:stretch>
            <a:fillRect/>
          </a:stretch>
        </p:blipFill>
        <p:spPr bwMode="auto">
          <a:xfrm>
            <a:off x="2514600" y="2784475"/>
            <a:ext cx="4114800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31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72223"/>
          <a:stretch>
            <a:fillRect/>
          </a:stretch>
        </p:blipFill>
        <p:spPr bwMode="auto">
          <a:xfrm>
            <a:off x="2441575" y="3352800"/>
            <a:ext cx="41148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33" name="AutoShape 25"/>
          <p:cNvSpPr>
            <a:spLocks noChangeArrowheads="1"/>
          </p:cNvSpPr>
          <p:nvPr/>
        </p:nvSpPr>
        <p:spPr bwMode="auto">
          <a:xfrm>
            <a:off x="533400" y="2071688"/>
            <a:ext cx="1371600" cy="442911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zh-TW" sz="1800">
              <a:solidFill>
                <a:srgbClr val="FF3300"/>
              </a:solidFill>
            </a:endParaRPr>
          </a:p>
        </p:txBody>
      </p:sp>
      <p:sp>
        <p:nvSpPr>
          <p:cNvPr id="43034" name="AutoShape 26"/>
          <p:cNvSpPr>
            <a:spLocks noChangeArrowheads="1"/>
          </p:cNvSpPr>
          <p:nvPr/>
        </p:nvSpPr>
        <p:spPr bwMode="auto">
          <a:xfrm>
            <a:off x="533400" y="3632531"/>
            <a:ext cx="1371600" cy="533400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zh-TW" sz="1800">
              <a:solidFill>
                <a:srgbClr val="FF3300"/>
              </a:solidFill>
            </a:endParaRPr>
          </a:p>
        </p:txBody>
      </p:sp>
      <p:sp>
        <p:nvSpPr>
          <p:cNvPr id="43035" name="AutoShape 27"/>
          <p:cNvSpPr>
            <a:spLocks noChangeArrowheads="1"/>
          </p:cNvSpPr>
          <p:nvPr/>
        </p:nvSpPr>
        <p:spPr bwMode="auto">
          <a:xfrm>
            <a:off x="564332" y="4165931"/>
            <a:ext cx="1371600" cy="533400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zh-TW" sz="1800">
              <a:solidFill>
                <a:srgbClr val="FF3300"/>
              </a:solidFill>
            </a:endParaRPr>
          </a:p>
        </p:txBody>
      </p:sp>
      <p:pic>
        <p:nvPicPr>
          <p:cNvPr id="4303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6" b="22221"/>
          <a:stretch>
            <a:fillRect/>
          </a:stretch>
        </p:blipFill>
        <p:spPr bwMode="auto">
          <a:xfrm>
            <a:off x="2454275" y="3468688"/>
            <a:ext cx="4114800" cy="129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38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3" b="31944"/>
          <a:stretch>
            <a:fillRect/>
          </a:stretch>
        </p:blipFill>
        <p:spPr bwMode="auto">
          <a:xfrm>
            <a:off x="2508250" y="4811713"/>
            <a:ext cx="4114800" cy="129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3800" y="2354253"/>
            <a:ext cx="3089275" cy="91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9" grpId="0" animBg="1"/>
      <p:bldP spid="43019" grpId="1" animBg="1"/>
      <p:bldP spid="43020" grpId="0" animBg="1"/>
      <p:bldP spid="43020" grpId="1" animBg="1"/>
      <p:bldP spid="43021" grpId="0" animBg="1"/>
      <p:bldP spid="43021" grpId="1" animBg="1"/>
      <p:bldP spid="43022" grpId="0" animBg="1"/>
      <p:bldP spid="43033" grpId="0" animBg="1"/>
      <p:bldP spid="43033" grpId="1" animBg="1"/>
      <p:bldP spid="43034" grpId="0" animBg="1"/>
      <p:bldP spid="43034" grpId="1" animBg="1"/>
      <p:bldP spid="43035" grpId="0" animBg="1"/>
      <p:bldP spid="4303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891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6123CA7-7BD5-4F08-B2D9-162B20D4360F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kumimoji="0" lang="en-US" altLang="zh-TW" sz="1400" smtClean="0"/>
          </a:p>
        </p:txBody>
      </p:sp>
      <p:pic>
        <p:nvPicPr>
          <p:cNvPr id="38916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95800"/>
            <a:ext cx="4114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77" b="12500"/>
          <a:stretch>
            <a:fillRect/>
          </a:stretch>
        </p:blipFill>
        <p:spPr bwMode="auto">
          <a:xfrm>
            <a:off x="457200" y="4495800"/>
            <a:ext cx="4114800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Output Video</a:t>
            </a:r>
          </a:p>
        </p:txBody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“Start Recording”</a:t>
            </a:r>
          </a:p>
          <a:p>
            <a:pPr lvl="1" eaLnBrk="1" hangingPunct="1"/>
            <a:r>
              <a:rPr lang="en-US" altLang="zh-TW" smtClean="0"/>
              <a:t>output a serial of images after clicking “Start” button</a:t>
            </a:r>
          </a:p>
          <a:p>
            <a:pPr eaLnBrk="1" hangingPunct="1"/>
            <a:r>
              <a:rPr lang="en-US" altLang="zh-TW" smtClean="0"/>
              <a:t>“Stop Recording”</a:t>
            </a:r>
          </a:p>
          <a:p>
            <a:pPr lvl="1" eaLnBrk="1" hangingPunct="1"/>
            <a:r>
              <a:rPr lang="en-US" altLang="zh-TW" smtClean="0"/>
              <a:t>Stop recording and then output video</a:t>
            </a:r>
          </a:p>
        </p:txBody>
      </p:sp>
      <p:sp>
        <p:nvSpPr>
          <p:cNvPr id="38920" name="AutoShape 8"/>
          <p:cNvSpPr>
            <a:spLocks noChangeArrowheads="1"/>
          </p:cNvSpPr>
          <p:nvPr/>
        </p:nvSpPr>
        <p:spPr bwMode="auto">
          <a:xfrm>
            <a:off x="990600" y="4800600"/>
            <a:ext cx="1981200" cy="381000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zh-TW" sz="1800">
              <a:solidFill>
                <a:srgbClr val="FF3300"/>
              </a:solidFill>
            </a:endParaRPr>
          </a:p>
        </p:txBody>
      </p:sp>
      <p:sp>
        <p:nvSpPr>
          <p:cNvPr id="38921" name="AutoShape 9"/>
          <p:cNvSpPr>
            <a:spLocks noChangeArrowheads="1"/>
          </p:cNvSpPr>
          <p:nvPr/>
        </p:nvSpPr>
        <p:spPr bwMode="auto">
          <a:xfrm>
            <a:off x="5105400" y="5181600"/>
            <a:ext cx="1981200" cy="381000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zh-TW" sz="1800">
              <a:solidFill>
                <a:srgbClr val="FF3300"/>
              </a:solidFill>
            </a:endParaRPr>
          </a:p>
        </p:txBody>
      </p:sp>
      <p:cxnSp>
        <p:nvCxnSpPr>
          <p:cNvPr id="38922" name="AutoShape 12"/>
          <p:cNvCxnSpPr>
            <a:cxnSpLocks noChangeShapeType="1"/>
            <a:stCxn id="38920" idx="3"/>
            <a:endCxn id="38921" idx="1"/>
          </p:cNvCxnSpPr>
          <p:nvPr/>
        </p:nvCxnSpPr>
        <p:spPr bwMode="auto">
          <a:xfrm>
            <a:off x="3009900" y="4991100"/>
            <a:ext cx="2057400" cy="381000"/>
          </a:xfrm>
          <a:prstGeom prst="straightConnector1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3993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6C5D12B-8AC8-4781-971C-BC586C04DF28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kumimoji="0" lang="en-US" altLang="zh-TW" sz="1400" smtClean="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Output Video (con’t)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pPr eaLnBrk="1" hangingPunct="1"/>
            <a:r>
              <a:rPr lang="en-US" altLang="zh-TW" smtClean="0"/>
              <a:t>After few seconds, you will get a video in the directory “ParticleSystem”</a:t>
            </a:r>
          </a:p>
          <a:p>
            <a:pPr eaLnBrk="1" hangingPunct="1"/>
            <a:r>
              <a:rPr lang="en-US" altLang="zh-TW" smtClean="0"/>
              <a:t>Be careful of the new video will replace the old video if their filenames are same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096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DA528D2-AD6E-4097-B3B3-927BED942169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kumimoji="0" lang="en-US" altLang="zh-TW" sz="1400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Configuration File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All important parameters are in the “Configuration.txt”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You can modify some of parameters to get different initialization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For example,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/>
          </a:p>
          <a:p>
            <a:pPr eaLnBrk="1" hangingPunct="1">
              <a:lnSpc>
                <a:spcPct val="90000"/>
              </a:lnSpc>
            </a:pPr>
            <a:endParaRPr lang="en-US" altLang="zh-TW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 smtClean="0"/>
              <a:t>   </a:t>
            </a:r>
            <a:r>
              <a:rPr lang="en-US" altLang="zh-TW" sz="2400" dirty="0" smtClean="0"/>
              <a:t>In this case, plane will not be showed in the beginning</a:t>
            </a:r>
          </a:p>
        </p:txBody>
      </p:sp>
      <p:cxnSp>
        <p:nvCxnSpPr>
          <p:cNvPr id="40968" name="AutoShape 12"/>
          <p:cNvCxnSpPr>
            <a:cxnSpLocks noChangeShapeType="1"/>
          </p:cNvCxnSpPr>
          <p:nvPr/>
        </p:nvCxnSpPr>
        <p:spPr bwMode="auto">
          <a:xfrm flipV="1">
            <a:off x="3733800" y="4495800"/>
            <a:ext cx="1362075" cy="7938"/>
          </a:xfrm>
          <a:prstGeom prst="straightConnector1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14800"/>
            <a:ext cx="2209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14800"/>
            <a:ext cx="286264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Recommended approach</a:t>
            </a:r>
            <a:endParaRPr lang="zh-TW" altLang="en-US" smtClean="0"/>
          </a:p>
        </p:txBody>
      </p:sp>
      <p:sp>
        <p:nvSpPr>
          <p:cNvPr id="41987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altLang="zh-TW" sz="2800" dirty="0" smtClean="0"/>
              <a:t>Implement </a:t>
            </a:r>
            <a:r>
              <a:rPr lang="en-US" altLang="zh-TW" sz="2800" dirty="0" err="1" smtClean="0"/>
              <a:t>intergrator</a:t>
            </a:r>
            <a:endParaRPr lang="en-US" altLang="zh-TW" sz="2800" dirty="0" smtClean="0"/>
          </a:p>
          <a:p>
            <a:pPr marL="857250" lvl="1" indent="-457200"/>
            <a:r>
              <a:rPr lang="en-US" altLang="zh-TW" dirty="0" smtClean="0"/>
              <a:t>Explicit Euler (or </a:t>
            </a:r>
            <a:r>
              <a:rPr lang="en-US" altLang="zh-TW" dirty="0" err="1" smtClean="0"/>
              <a:t>Runge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Kutta</a:t>
            </a:r>
            <a:r>
              <a:rPr lang="en-US" altLang="zh-TW" dirty="0" smtClean="0"/>
              <a:t>)</a:t>
            </a:r>
          </a:p>
          <a:p>
            <a:pPr marL="514350" indent="-514350">
              <a:buFontTx/>
              <a:buAutoNum type="arabicPeriod"/>
            </a:pPr>
            <a:r>
              <a:rPr lang="en-US" altLang="zh-TW" sz="2800" dirty="0" smtClean="0"/>
              <a:t>Construct the spring</a:t>
            </a:r>
          </a:p>
          <a:p>
            <a:pPr marL="857250" lvl="1" indent="-457200"/>
            <a:r>
              <a:rPr lang="en-US" altLang="zh-TW" dirty="0" smtClean="0"/>
              <a:t>Draw the connected spring to confirm the constrained relations</a:t>
            </a:r>
          </a:p>
          <a:p>
            <a:pPr marL="514350" indent="-514350">
              <a:buFontTx/>
              <a:buAutoNum type="arabicPeriod"/>
            </a:pPr>
            <a:r>
              <a:rPr lang="en-US" altLang="zh-TW" sz="2800" dirty="0" smtClean="0"/>
              <a:t>Calculate internal force of goal net</a:t>
            </a:r>
          </a:p>
          <a:p>
            <a:pPr marL="857250" lvl="1" indent="-457200"/>
            <a:r>
              <a:rPr lang="en-US" altLang="zh-TW" dirty="0" smtClean="0"/>
              <a:t>	compute spring force and damper force</a:t>
            </a:r>
          </a:p>
          <a:p>
            <a:pPr marL="514350" indent="-514350">
              <a:buFontTx/>
              <a:buAutoNum type="arabicPeriod"/>
            </a:pPr>
            <a:r>
              <a:rPr lang="en-US" altLang="zh-TW" sz="2800" dirty="0" smtClean="0"/>
              <a:t>Detect/resolve the collision</a:t>
            </a:r>
          </a:p>
        </p:txBody>
      </p:sp>
      <p:sp>
        <p:nvSpPr>
          <p:cNvPr id="41988" name="頁尾版面配置區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198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B002394-789C-46C7-9CE6-8B693BDFC182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kumimoji="0" lang="en-US" altLang="zh-TW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301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B38E38A-E24E-4FED-87C8-876F0A3B309B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kumimoji="0" lang="en-US" altLang="zh-TW" sz="1400" smtClean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Grading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4953000"/>
          </a:xfrm>
        </p:spPr>
        <p:txBody>
          <a:bodyPr/>
          <a:lstStyle/>
          <a:p>
            <a:pPr eaLnBrk="1" hangingPunct="1"/>
            <a:r>
              <a:rPr lang="en-US" altLang="zh-TW" sz="2400" dirty="0" smtClean="0"/>
              <a:t>Construct the connection of springs 10%</a:t>
            </a:r>
          </a:p>
          <a:p>
            <a:pPr eaLnBrk="1" hangingPunct="1"/>
            <a:r>
              <a:rPr lang="en-US" altLang="zh-TW" sz="2400" dirty="0" smtClean="0"/>
              <a:t>Compute spring and damper forces 20%</a:t>
            </a:r>
          </a:p>
          <a:p>
            <a:pPr eaLnBrk="1" hangingPunct="1"/>
            <a:r>
              <a:rPr lang="en-US" altLang="zh-TW" sz="2400" dirty="0" smtClean="0"/>
              <a:t>Handle collision 30%</a:t>
            </a:r>
          </a:p>
          <a:p>
            <a:pPr lvl="1" eaLnBrk="1" hangingPunct="1"/>
            <a:r>
              <a:rPr lang="en-US" altLang="zh-TW" sz="2400" dirty="0" smtClean="0"/>
              <a:t>particle-plane collision 5%</a:t>
            </a:r>
          </a:p>
          <a:p>
            <a:pPr lvl="1" eaLnBrk="1" hangingPunct="1"/>
            <a:r>
              <a:rPr lang="en-US" altLang="zh-TW" sz="2400" dirty="0" smtClean="0"/>
              <a:t>ball-plane collision 5%</a:t>
            </a:r>
          </a:p>
          <a:p>
            <a:pPr lvl="1" eaLnBrk="1" hangingPunct="1"/>
            <a:r>
              <a:rPr lang="en-US" altLang="zh-TW" sz="2400" dirty="0" smtClean="0"/>
              <a:t>ball-particle collision 10%</a:t>
            </a:r>
          </a:p>
          <a:p>
            <a:pPr lvl="1" eaLnBrk="1" hangingPunct="1"/>
            <a:r>
              <a:rPr lang="en-US" altLang="zh-TW" sz="2400" dirty="0" smtClean="0"/>
              <a:t>Ball-ball collision 10%</a:t>
            </a:r>
          </a:p>
          <a:p>
            <a:pPr eaLnBrk="1" hangingPunct="1"/>
            <a:r>
              <a:rPr lang="en-US" altLang="zh-TW" sz="2400" dirty="0" smtClean="0"/>
              <a:t>Explicit Euler integration 5%</a:t>
            </a:r>
          </a:p>
          <a:p>
            <a:pPr eaLnBrk="1" hangingPunct="1"/>
            <a:r>
              <a:rPr lang="en-US" altLang="zh-TW" sz="2400" dirty="0" err="1" smtClean="0"/>
              <a:t>Runge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Kutta</a:t>
            </a:r>
            <a:r>
              <a:rPr lang="en-US" altLang="zh-TW" sz="2400" dirty="0" smtClean="0"/>
              <a:t> 4</a:t>
            </a:r>
            <a:r>
              <a:rPr lang="en-US" altLang="zh-TW" sz="2400" baseline="30000" dirty="0" smtClean="0"/>
              <a:t>th</a:t>
            </a:r>
            <a:r>
              <a:rPr lang="en-US" altLang="zh-TW" sz="2400" dirty="0" smtClean="0"/>
              <a:t> integration 20%</a:t>
            </a:r>
          </a:p>
          <a:p>
            <a:pPr eaLnBrk="1" hangingPunct="1"/>
            <a:r>
              <a:rPr lang="en-US" altLang="zh-TW" sz="2400" dirty="0" smtClean="0"/>
              <a:t>Report: 20%</a:t>
            </a:r>
          </a:p>
          <a:p>
            <a:pPr eaLnBrk="1" hangingPunct="1"/>
            <a:r>
              <a:rPr lang="en-US" altLang="zh-TW" sz="2400" dirty="0" smtClean="0"/>
              <a:t>Bonus 15%</a:t>
            </a:r>
            <a:endParaRPr lang="en-US" altLang="zh-TW" dirty="0" smtClean="0"/>
          </a:p>
          <a:p>
            <a:pPr lvl="1" eaLnBrk="1" hangingPunct="1"/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512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228EB09-DD44-410F-B4F3-C00A408F8D51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kumimoji="0" lang="en-US" altLang="zh-TW" sz="1400" smtClean="0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Mass-Spring System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 set of particles are connected by springs</a:t>
            </a:r>
          </a:p>
          <a:p>
            <a:pPr eaLnBrk="1" hangingPunct="1"/>
            <a:r>
              <a:rPr lang="en-US" altLang="zh-TW" smtClean="0"/>
              <a:t>A simple approach to simulate solid deformable objects</a:t>
            </a:r>
          </a:p>
          <a:p>
            <a:pPr eaLnBrk="1" hangingPunct="1"/>
            <a:endParaRPr lang="en-US" altLang="zh-TW" smtClean="0"/>
          </a:p>
        </p:txBody>
      </p:sp>
      <p:pic>
        <p:nvPicPr>
          <p:cNvPr id="51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00400"/>
            <a:ext cx="3124200" cy="308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Bonus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Material of the net</a:t>
            </a:r>
          </a:p>
          <a:p>
            <a:r>
              <a:rPr lang="en-US" altLang="zh-TW" dirty="0" smtClean="0"/>
              <a:t>Rotating ball</a:t>
            </a:r>
            <a:endParaRPr lang="en-US" altLang="zh-TW" dirty="0"/>
          </a:p>
          <a:p>
            <a:r>
              <a:rPr lang="en-US" altLang="zh-TW" dirty="0" smtClean="0"/>
              <a:t>Any other fun </a:t>
            </a:r>
            <a:r>
              <a:rPr lang="en-US" altLang="zh-TW" dirty="0"/>
              <a:t>(describe them in your report)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Introduction to Computer Animation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318D4E-4162-4C25-A684-A57D7786CF45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17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403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4E9BAF1-CBC2-4FAE-B5F0-BCF0637BF15C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kumimoji="0" lang="en-US" altLang="zh-TW" sz="1400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Suggested Outline of Report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 dirty="0" smtClean="0"/>
              <a:t>1. Introduction/Motivation</a:t>
            </a:r>
          </a:p>
          <a:p>
            <a:pPr eaLnBrk="1" hangingPunct="1">
              <a:buFontTx/>
              <a:buNone/>
            </a:pPr>
            <a:r>
              <a:rPr lang="en-US" altLang="zh-TW" dirty="0" smtClean="0"/>
              <a:t>2. Fundamentals</a:t>
            </a:r>
          </a:p>
          <a:p>
            <a:pPr eaLnBrk="1" hangingPunct="1">
              <a:buFontTx/>
              <a:buNone/>
            </a:pPr>
            <a:r>
              <a:rPr lang="en-US" altLang="zh-TW" dirty="0" smtClean="0"/>
              <a:t>3. Implementation</a:t>
            </a:r>
          </a:p>
          <a:p>
            <a:pPr eaLnBrk="1" hangingPunct="1">
              <a:buFontTx/>
              <a:buNone/>
            </a:pPr>
            <a:r>
              <a:rPr lang="en-US" altLang="zh-TW" dirty="0" smtClean="0"/>
              <a:t>4. Result and Discussion</a:t>
            </a:r>
          </a:p>
          <a:p>
            <a:pPr lvl="1" eaLnBrk="1" hangingPunct="1"/>
            <a:r>
              <a:rPr lang="en-US" altLang="zh-TW" dirty="0"/>
              <a:t>t</a:t>
            </a:r>
            <a:r>
              <a:rPr lang="en-US" altLang="zh-TW" dirty="0" smtClean="0"/>
              <a:t>he difference between Explicit Euler and RK4</a:t>
            </a:r>
          </a:p>
          <a:p>
            <a:pPr lvl="1" eaLnBrk="1" hangingPunct="1"/>
            <a:r>
              <a:rPr lang="en-US" altLang="zh-TW" dirty="0"/>
              <a:t>e</a:t>
            </a:r>
            <a:r>
              <a:rPr lang="en-US" altLang="zh-TW" dirty="0" smtClean="0"/>
              <a:t>ffect of parameters</a:t>
            </a:r>
          </a:p>
          <a:p>
            <a:pPr eaLnBrk="1" hangingPunct="1">
              <a:buFontTx/>
              <a:buNone/>
            </a:pPr>
            <a:r>
              <a:rPr lang="en-US" altLang="zh-TW" dirty="0" smtClean="0"/>
              <a:t>5. 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505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F621746-C6EF-4EEF-B9EE-A9B46BC95AE0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kumimoji="0" lang="en-US" altLang="zh-TW" sz="1400" smtClean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Submission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Compress all the materials into a zip file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/>
              <a:t>– Naming rule: CA1_StudentID_Version,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/>
              <a:t>e.g., CA1_0356611_v001.zip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 Your zip file shall contain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>
                <a:solidFill>
                  <a:srgbClr val="FFC000"/>
                </a:solidFill>
              </a:rPr>
              <a:t>– Source code (ensure your project build successfully)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>
                <a:solidFill>
                  <a:srgbClr val="FFC000"/>
                </a:solidFill>
              </a:rPr>
              <a:t>– </a:t>
            </a:r>
            <a:r>
              <a:rPr lang="en-US" altLang="zh-TW" sz="2400" dirty="0" smtClean="0">
                <a:solidFill>
                  <a:srgbClr val="FFC000"/>
                </a:solidFill>
              </a:rPr>
              <a:t>2 videos(include Euler and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Runge</a:t>
            </a:r>
            <a:r>
              <a:rPr lang="en-US" altLang="zh-TW" sz="2400" dirty="0" smtClean="0">
                <a:solidFill>
                  <a:srgbClr val="FFC000"/>
                </a:solidFill>
              </a:rPr>
              <a:t>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Kutta</a:t>
            </a:r>
            <a:r>
              <a:rPr lang="en-US" altLang="zh-TW" sz="2400" dirty="0" smtClean="0">
                <a:solidFill>
                  <a:srgbClr val="FFC000"/>
                </a:solidFill>
              </a:rPr>
              <a:t>)</a:t>
            </a:r>
            <a:endParaRPr lang="en-US" altLang="zh-TW" sz="2400" dirty="0" smtClean="0">
              <a:solidFill>
                <a:srgbClr val="FFC000"/>
              </a:solidFill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>
                <a:solidFill>
                  <a:srgbClr val="FFC000"/>
                </a:solidFill>
              </a:rPr>
              <a:t>– Report in pdf or MS word format, no more than 10 pages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 Upload all your materials to E3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/>
              <a:t>– No limit to the no. of times of upload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/>
              <a:t>– The latest version is your final submission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608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20FEE2A-B680-4ABB-B10C-7A70D15AB8F6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kumimoji="0" lang="en-US" altLang="zh-TW" sz="1400" smtClean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Late and Cheating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Late policies</a:t>
            </a:r>
          </a:p>
          <a:p>
            <a:pPr lvl="1" eaLnBrk="1" hangingPunct="1"/>
            <a:r>
              <a:rPr lang="en-US" altLang="zh-TW" smtClean="0"/>
              <a:t>Penalty of 10 points of the value of the assignment/day</a:t>
            </a:r>
          </a:p>
          <a:p>
            <a:pPr eaLnBrk="1" hangingPunct="1"/>
            <a:r>
              <a:rPr lang="en-US" altLang="zh-TW" smtClean="0"/>
              <a:t>Cheating policies</a:t>
            </a:r>
          </a:p>
          <a:p>
            <a:pPr lvl="1" eaLnBrk="1" hangingPunct="1"/>
            <a:r>
              <a:rPr lang="en-US" altLang="zh-TW" smtClean="0"/>
              <a:t>0 points for any cheating on assignments</a:t>
            </a:r>
          </a:p>
          <a:p>
            <a:pPr lvl="1" eaLnBrk="1" hangingPunct="1"/>
            <a:r>
              <a:rPr lang="en-US" altLang="zh-TW" smtClean="0"/>
              <a:t>Allowing another student to examine your code is also considered as cheating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710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C6563DA-B9E8-43C7-9755-810EE258980A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kumimoji="0" lang="en-US" altLang="zh-TW" sz="1400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Deadline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Deadline</a:t>
            </a:r>
          </a:p>
          <a:p>
            <a:pPr lvl="1" eaLnBrk="1" hangingPunct="1">
              <a:defRPr/>
            </a:pPr>
            <a:r>
              <a:rPr lang="en-US" altLang="zh-TW" dirty="0" smtClean="0"/>
              <a:t>	Thursday ,2018/04/12 ,23:59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8131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906842C-B423-4E51-8061-28D09F05C6D6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kumimoji="0" lang="en-US" altLang="zh-TW" sz="1400" smtClean="0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You can find TA in…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Email:</a:t>
            </a:r>
          </a:p>
          <a:p>
            <a:pPr lvl="1" eaLnBrk="1" hangingPunct="1"/>
            <a:r>
              <a:rPr lang="en-US" altLang="zh-TW" dirty="0" smtClean="0"/>
              <a:t>liou8308@gmail.com</a:t>
            </a:r>
          </a:p>
          <a:p>
            <a:pPr eaLnBrk="1" hangingPunct="1"/>
            <a:r>
              <a:rPr lang="en-US" altLang="zh-TW" dirty="0" smtClean="0"/>
              <a:t>Lab EC229B</a:t>
            </a:r>
          </a:p>
          <a:p>
            <a:pPr lvl="1" eaLnBrk="1" hangingPunct="1"/>
            <a:r>
              <a:rPr lang="en-US" altLang="zh-TW" dirty="0" smtClean="0"/>
              <a:t>Need appointment</a:t>
            </a:r>
          </a:p>
          <a:p>
            <a:pPr eaLnBrk="1" hangingPunct="1"/>
            <a:r>
              <a:rPr lang="en-US" altLang="zh-TW" dirty="0" smtClean="0"/>
              <a:t>Please briefly mention your question when you contact me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4915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B483D35-FF29-4EB6-95E9-EBE2603C1061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kumimoji="0" lang="en-US" altLang="zh-TW" sz="1400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Reference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Slides on E3</a:t>
            </a:r>
          </a:p>
          <a:p>
            <a:pPr eaLnBrk="1" hangingPunct="1"/>
            <a:r>
              <a:rPr lang="en-US" altLang="zh-TW" dirty="0" smtClean="0"/>
              <a:t>Real Time Physics (</a:t>
            </a:r>
            <a:r>
              <a:rPr lang="en-US" altLang="zh-TW" dirty="0" err="1" smtClean="0"/>
              <a:t>Siggraph</a:t>
            </a:r>
            <a:r>
              <a:rPr lang="en-US" altLang="zh-TW" dirty="0" smtClean="0"/>
              <a:t> 2008 class)</a:t>
            </a:r>
          </a:p>
          <a:p>
            <a:pPr lvl="1" eaLnBrk="1" hangingPunct="1"/>
            <a:r>
              <a:rPr lang="en-US" altLang="zh-TW" dirty="0" smtClean="0">
                <a:hlinkClick r:id="rId2"/>
              </a:rPr>
              <a:t>http://www.matthiasmueller.info/realtimephysics/index.html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5017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20A31AA-27A0-48E8-AC51-4E7DC4D21929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kumimoji="0" lang="en-US" altLang="zh-TW" sz="1400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Q&amp;A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6147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4E0F313-5214-4BD4-B736-9AC4C1C63D86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kumimoji="0" lang="en-US" altLang="zh-TW" sz="1400" smtClean="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System Overview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OS: Windows</a:t>
            </a:r>
          </a:p>
          <a:p>
            <a:pPr eaLnBrk="1" hangingPunct="1"/>
            <a:r>
              <a:rPr lang="en-US" altLang="zh-TW" dirty="0" smtClean="0"/>
              <a:t>IDE: Visual Studio 2013</a:t>
            </a:r>
          </a:p>
          <a:p>
            <a:pPr eaLnBrk="1" hangingPunct="1"/>
            <a:endParaRPr lang="en-US" altLang="zh-TW" dirty="0" smtClean="0"/>
          </a:p>
        </p:txBody>
      </p:sp>
      <p:sp>
        <p:nvSpPr>
          <p:cNvPr id="6150" name="AutoShape 4"/>
          <p:cNvSpPr>
            <a:spLocks noChangeArrowheads="1"/>
          </p:cNvSpPr>
          <p:nvPr/>
        </p:nvSpPr>
        <p:spPr bwMode="auto">
          <a:xfrm>
            <a:off x="3886200" y="2819400"/>
            <a:ext cx="4800600" cy="762000"/>
          </a:xfrm>
          <a:prstGeom prst="flowChartAlternateProcess">
            <a:avLst/>
          </a:pr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b="1"/>
              <a:t>Mass-Spring System</a:t>
            </a:r>
          </a:p>
        </p:txBody>
      </p:sp>
      <p:sp>
        <p:nvSpPr>
          <p:cNvPr id="6151" name="AutoShape 5"/>
          <p:cNvSpPr>
            <a:spLocks noChangeArrowheads="1"/>
          </p:cNvSpPr>
          <p:nvPr/>
        </p:nvSpPr>
        <p:spPr bwMode="auto">
          <a:xfrm>
            <a:off x="3886200" y="4572000"/>
            <a:ext cx="1485900" cy="762000"/>
          </a:xfrm>
          <a:prstGeom prst="flowChartAlternateProcess">
            <a:avLst/>
          </a:prstGeom>
          <a:gradFill rotWithShape="1">
            <a:gsLst>
              <a:gs pos="0">
                <a:srgbClr val="CCCC00"/>
              </a:gs>
              <a:gs pos="100000">
                <a:srgbClr val="6699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/>
              <a:t>Particle</a:t>
            </a:r>
          </a:p>
        </p:txBody>
      </p:sp>
      <p:sp>
        <p:nvSpPr>
          <p:cNvPr id="6152" name="AutoShape 6"/>
          <p:cNvSpPr>
            <a:spLocks noChangeArrowheads="1"/>
          </p:cNvSpPr>
          <p:nvPr/>
        </p:nvSpPr>
        <p:spPr bwMode="auto">
          <a:xfrm>
            <a:off x="5486400" y="4581525"/>
            <a:ext cx="1371600" cy="752475"/>
          </a:xfrm>
          <a:prstGeom prst="flowChartAlternateProcess">
            <a:avLst/>
          </a:prstGeom>
          <a:gradFill rotWithShape="1">
            <a:gsLst>
              <a:gs pos="0">
                <a:srgbClr val="CCCC00"/>
              </a:gs>
              <a:gs pos="100000">
                <a:srgbClr val="6699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/>
              <a:t>Spring</a:t>
            </a:r>
          </a:p>
        </p:txBody>
      </p:sp>
      <p:sp>
        <p:nvSpPr>
          <p:cNvPr id="6153" name="AutoShape 7"/>
          <p:cNvSpPr>
            <a:spLocks noChangeArrowheads="1"/>
          </p:cNvSpPr>
          <p:nvPr/>
        </p:nvSpPr>
        <p:spPr bwMode="auto">
          <a:xfrm>
            <a:off x="3886200" y="5486400"/>
            <a:ext cx="4800600" cy="685800"/>
          </a:xfrm>
          <a:prstGeom prst="flowChartAlternateProcess">
            <a:avLst/>
          </a:prstGeom>
          <a:gradFill rotWithShape="1">
            <a:gsLst>
              <a:gs pos="0">
                <a:srgbClr val="0099FF"/>
              </a:gs>
              <a:gs pos="100000">
                <a:srgbClr val="0033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b="1"/>
              <a:t>Vector</a:t>
            </a:r>
          </a:p>
        </p:txBody>
      </p:sp>
      <p:sp>
        <p:nvSpPr>
          <p:cNvPr id="6154" name="AutoShape 8"/>
          <p:cNvSpPr>
            <a:spLocks noChangeArrowheads="1"/>
          </p:cNvSpPr>
          <p:nvPr/>
        </p:nvSpPr>
        <p:spPr bwMode="auto">
          <a:xfrm>
            <a:off x="457200" y="2743200"/>
            <a:ext cx="2743200" cy="3429000"/>
          </a:xfrm>
          <a:prstGeom prst="flowChartAlternateProcess">
            <a:avLst/>
          </a:prstGeom>
          <a:gradFill rotWithShape="1">
            <a:gsLst>
              <a:gs pos="0">
                <a:srgbClr val="FF66CC"/>
              </a:gs>
              <a:gs pos="100000">
                <a:srgbClr val="CC339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b="1"/>
              <a:t>Lib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TW" b="1"/>
          </a:p>
        </p:txBody>
      </p:sp>
      <p:sp>
        <p:nvSpPr>
          <p:cNvPr id="6155" name="AutoShape 9"/>
          <p:cNvSpPr>
            <a:spLocks noChangeArrowheads="1"/>
          </p:cNvSpPr>
          <p:nvPr/>
        </p:nvSpPr>
        <p:spPr bwMode="auto">
          <a:xfrm>
            <a:off x="762000" y="3429000"/>
            <a:ext cx="2057400" cy="533400"/>
          </a:xfrm>
          <a:prstGeom prst="flowChartAlternateProcess">
            <a:avLst/>
          </a:prstGeom>
          <a:gradFill rotWithShape="1">
            <a:gsLst>
              <a:gs pos="0">
                <a:srgbClr val="0099FF"/>
              </a:gs>
              <a:gs pos="100000">
                <a:srgbClr val="0033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b="1"/>
              <a:t>OpenGL</a:t>
            </a:r>
          </a:p>
        </p:txBody>
      </p:sp>
      <p:sp>
        <p:nvSpPr>
          <p:cNvPr id="6156" name="AutoShape 11"/>
          <p:cNvSpPr>
            <a:spLocks noChangeArrowheads="1"/>
          </p:cNvSpPr>
          <p:nvPr/>
        </p:nvSpPr>
        <p:spPr bwMode="auto">
          <a:xfrm>
            <a:off x="762000" y="4114800"/>
            <a:ext cx="2057400" cy="533400"/>
          </a:xfrm>
          <a:prstGeom prst="flowChartAlternateProcess">
            <a:avLst/>
          </a:prstGeom>
          <a:gradFill rotWithShape="1">
            <a:gsLst>
              <a:gs pos="0">
                <a:srgbClr val="0099FF"/>
              </a:gs>
              <a:gs pos="100000">
                <a:srgbClr val="0033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b="1"/>
              <a:t>glut</a:t>
            </a:r>
          </a:p>
        </p:txBody>
      </p:sp>
      <p:sp>
        <p:nvSpPr>
          <p:cNvPr id="6157" name="AutoShape 12"/>
          <p:cNvSpPr>
            <a:spLocks noChangeArrowheads="1"/>
          </p:cNvSpPr>
          <p:nvPr/>
        </p:nvSpPr>
        <p:spPr bwMode="auto">
          <a:xfrm>
            <a:off x="762000" y="4800600"/>
            <a:ext cx="2057400" cy="533400"/>
          </a:xfrm>
          <a:prstGeom prst="flowChartAlternateProcess">
            <a:avLst/>
          </a:prstGeom>
          <a:gradFill rotWithShape="1">
            <a:gsLst>
              <a:gs pos="0">
                <a:srgbClr val="0099FF"/>
              </a:gs>
              <a:gs pos="100000">
                <a:srgbClr val="0033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b="1"/>
              <a:t>glui</a:t>
            </a:r>
          </a:p>
        </p:txBody>
      </p:sp>
      <p:sp>
        <p:nvSpPr>
          <p:cNvPr id="6158" name="AutoShape 13"/>
          <p:cNvSpPr>
            <a:spLocks noChangeArrowheads="1"/>
          </p:cNvSpPr>
          <p:nvPr/>
        </p:nvSpPr>
        <p:spPr bwMode="auto">
          <a:xfrm>
            <a:off x="762000" y="5486400"/>
            <a:ext cx="2057400" cy="533400"/>
          </a:xfrm>
          <a:prstGeom prst="flowChartAlternateProcess">
            <a:avLst/>
          </a:prstGeom>
          <a:gradFill rotWithShape="1">
            <a:gsLst>
              <a:gs pos="0">
                <a:srgbClr val="0099FF"/>
              </a:gs>
              <a:gs pos="100000">
                <a:srgbClr val="0033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b="1"/>
              <a:t>Bmp</a:t>
            </a:r>
          </a:p>
        </p:txBody>
      </p:sp>
      <p:sp>
        <p:nvSpPr>
          <p:cNvPr id="6159" name="AutoShape 4"/>
          <p:cNvSpPr>
            <a:spLocks noChangeArrowheads="1"/>
          </p:cNvSpPr>
          <p:nvPr/>
        </p:nvSpPr>
        <p:spPr bwMode="auto">
          <a:xfrm>
            <a:off x="3886200" y="3687762"/>
            <a:ext cx="2971800" cy="769937"/>
          </a:xfrm>
          <a:prstGeom prst="flowChartAlternateProcess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b="1" dirty="0" err="1" smtClean="0"/>
              <a:t>GoalNet</a:t>
            </a:r>
            <a:endParaRPr lang="en-US" altLang="zh-TW" b="1" dirty="0"/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6934200" y="3686175"/>
            <a:ext cx="1752600" cy="1647825"/>
          </a:xfrm>
          <a:prstGeom prst="flowChartAlternateProcess">
            <a:avLst/>
          </a:prstGeom>
          <a:gradFill flip="none" rotWithShape="1">
            <a:gsLst>
              <a:gs pos="0">
                <a:srgbClr val="FF6900">
                  <a:shade val="30000"/>
                  <a:satMod val="115000"/>
                </a:srgbClr>
              </a:gs>
              <a:gs pos="50000">
                <a:srgbClr val="FF6900">
                  <a:shade val="67500"/>
                  <a:satMod val="115000"/>
                </a:srgbClr>
              </a:gs>
              <a:gs pos="100000">
                <a:srgbClr val="FF69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 smtClean="0"/>
              <a:t>Ball</a:t>
            </a:r>
            <a:endParaRPr lang="en-US" altLang="zh-TW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Note</a:t>
            </a:r>
            <a:endParaRPr lang="zh-TW" altLang="en-US" smtClean="0"/>
          </a:p>
        </p:txBody>
      </p:sp>
      <p:sp>
        <p:nvSpPr>
          <p:cNvPr id="717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Remember to modify you Student Id in the “Configuration.txt” </a:t>
            </a:r>
          </a:p>
          <a:p>
            <a:endParaRPr lang="zh-TW" altLang="en-US" smtClean="0"/>
          </a:p>
        </p:txBody>
      </p:sp>
      <p:sp>
        <p:nvSpPr>
          <p:cNvPr id="7172" name="頁尾版面配置區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717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4C12C3C-24DC-422B-8FF4-78720B0D9415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kumimoji="0" lang="en-US" altLang="zh-TW" sz="1400" smtClean="0"/>
          </a:p>
        </p:txBody>
      </p:sp>
      <p:pic>
        <p:nvPicPr>
          <p:cNvPr id="7174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46482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8195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D2DB31A-EA2B-452F-AF26-9FBEA9D2E803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kumimoji="0" lang="en-US" altLang="zh-TW" sz="1400" smtClean="0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Algorithm Overview</a:t>
            </a:r>
          </a:p>
        </p:txBody>
      </p:sp>
      <p:grpSp>
        <p:nvGrpSpPr>
          <p:cNvPr id="8197" name="Group 13"/>
          <p:cNvGrpSpPr>
            <a:grpSpLocks/>
          </p:cNvGrpSpPr>
          <p:nvPr/>
        </p:nvGrpSpPr>
        <p:grpSpPr bwMode="auto">
          <a:xfrm>
            <a:off x="2171700" y="1447800"/>
            <a:ext cx="4800600" cy="4343400"/>
            <a:chOff x="1368" y="912"/>
            <a:chExt cx="3024" cy="2736"/>
          </a:xfrm>
        </p:grpSpPr>
        <p:sp>
          <p:nvSpPr>
            <p:cNvPr id="8198" name="AutoShape 5"/>
            <p:cNvSpPr>
              <a:spLocks noChangeArrowheads="1"/>
            </p:cNvSpPr>
            <p:nvPr/>
          </p:nvSpPr>
          <p:spPr bwMode="auto">
            <a:xfrm>
              <a:off x="1368" y="912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Initialization</a:t>
              </a:r>
            </a:p>
          </p:txBody>
        </p:sp>
        <p:sp>
          <p:nvSpPr>
            <p:cNvPr id="8199" name="AutoShape 6"/>
            <p:cNvSpPr>
              <a:spLocks noChangeArrowheads="1"/>
            </p:cNvSpPr>
            <p:nvPr/>
          </p:nvSpPr>
          <p:spPr bwMode="auto">
            <a:xfrm>
              <a:off x="1368" y="1968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Simulation</a:t>
              </a:r>
            </a:p>
          </p:txBody>
        </p:sp>
        <p:sp>
          <p:nvSpPr>
            <p:cNvPr id="8200" name="AutoShape 7"/>
            <p:cNvSpPr>
              <a:spLocks noChangeArrowheads="1"/>
            </p:cNvSpPr>
            <p:nvPr/>
          </p:nvSpPr>
          <p:spPr bwMode="auto">
            <a:xfrm>
              <a:off x="1368" y="3024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Render</a:t>
              </a:r>
            </a:p>
          </p:txBody>
        </p:sp>
        <p:cxnSp>
          <p:nvCxnSpPr>
            <p:cNvPr id="8201" name="AutoShape 8"/>
            <p:cNvCxnSpPr>
              <a:cxnSpLocks noChangeShapeType="1"/>
              <a:stCxn id="8198" idx="2"/>
              <a:endCxn id="8199" idx="0"/>
            </p:cNvCxnSpPr>
            <p:nvPr/>
          </p:nvCxnSpPr>
          <p:spPr bwMode="auto">
            <a:xfrm>
              <a:off x="2880" y="1536"/>
              <a:ext cx="0" cy="432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2" name="AutoShape 10"/>
            <p:cNvCxnSpPr>
              <a:cxnSpLocks noChangeShapeType="1"/>
              <a:stCxn id="8199" idx="2"/>
              <a:endCxn id="8200" idx="0"/>
            </p:cNvCxnSpPr>
            <p:nvPr/>
          </p:nvCxnSpPr>
          <p:spPr bwMode="auto">
            <a:xfrm>
              <a:off x="2880" y="2592"/>
              <a:ext cx="0" cy="432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3" name="AutoShape 12"/>
            <p:cNvCxnSpPr>
              <a:cxnSpLocks noChangeShapeType="1"/>
              <a:stCxn id="8200" idx="1"/>
              <a:endCxn id="8199" idx="1"/>
            </p:cNvCxnSpPr>
            <p:nvPr/>
          </p:nvCxnSpPr>
          <p:spPr bwMode="auto">
            <a:xfrm rot="10800000" flipH="1">
              <a:off x="1368" y="2280"/>
              <a:ext cx="1" cy="1056"/>
            </a:xfrm>
            <a:prstGeom prst="bentConnector3">
              <a:avLst>
                <a:gd name="adj1" fmla="val -35300000"/>
              </a:avLst>
            </a:prstGeom>
            <a:noFill/>
            <a:ln w="76200">
              <a:solidFill>
                <a:srgbClr val="FF66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921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8CF5F5E-B045-4C24-B544-783C2D3D4421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kumimoji="0" lang="en-US" altLang="zh-TW" sz="1400" smtClean="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What You Should Do</a:t>
            </a:r>
          </a:p>
        </p:txBody>
      </p:sp>
      <p:grpSp>
        <p:nvGrpSpPr>
          <p:cNvPr id="9221" name="Group 26"/>
          <p:cNvGrpSpPr>
            <a:grpSpLocks/>
          </p:cNvGrpSpPr>
          <p:nvPr/>
        </p:nvGrpSpPr>
        <p:grpSpPr bwMode="auto">
          <a:xfrm>
            <a:off x="2171700" y="1447800"/>
            <a:ext cx="4800600" cy="4343400"/>
            <a:chOff x="1368" y="912"/>
            <a:chExt cx="3024" cy="2736"/>
          </a:xfrm>
        </p:grpSpPr>
        <p:sp>
          <p:nvSpPr>
            <p:cNvPr id="9222" name="AutoShape 20"/>
            <p:cNvSpPr>
              <a:spLocks noChangeArrowheads="1"/>
            </p:cNvSpPr>
            <p:nvPr/>
          </p:nvSpPr>
          <p:spPr bwMode="auto">
            <a:xfrm>
              <a:off x="1368" y="912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Initialization</a:t>
              </a:r>
            </a:p>
          </p:txBody>
        </p:sp>
        <p:sp>
          <p:nvSpPr>
            <p:cNvPr id="9223" name="AutoShape 21"/>
            <p:cNvSpPr>
              <a:spLocks noChangeArrowheads="1"/>
            </p:cNvSpPr>
            <p:nvPr/>
          </p:nvSpPr>
          <p:spPr bwMode="auto">
            <a:xfrm>
              <a:off x="1368" y="1968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FF69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Simulation</a:t>
              </a:r>
            </a:p>
          </p:txBody>
        </p:sp>
        <p:sp>
          <p:nvSpPr>
            <p:cNvPr id="9224" name="AutoShape 22"/>
            <p:cNvSpPr>
              <a:spLocks noChangeArrowheads="1"/>
            </p:cNvSpPr>
            <p:nvPr/>
          </p:nvSpPr>
          <p:spPr bwMode="auto">
            <a:xfrm>
              <a:off x="1368" y="3024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Render</a:t>
              </a:r>
            </a:p>
          </p:txBody>
        </p:sp>
        <p:cxnSp>
          <p:nvCxnSpPr>
            <p:cNvPr id="9225" name="AutoShape 23"/>
            <p:cNvCxnSpPr>
              <a:cxnSpLocks noChangeShapeType="1"/>
              <a:stCxn id="9222" idx="2"/>
              <a:endCxn id="9223" idx="0"/>
            </p:cNvCxnSpPr>
            <p:nvPr/>
          </p:nvCxnSpPr>
          <p:spPr bwMode="auto">
            <a:xfrm>
              <a:off x="2880" y="1536"/>
              <a:ext cx="0" cy="432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26" name="AutoShape 24"/>
            <p:cNvCxnSpPr>
              <a:cxnSpLocks noChangeShapeType="1"/>
              <a:stCxn id="9223" idx="2"/>
              <a:endCxn id="9224" idx="0"/>
            </p:cNvCxnSpPr>
            <p:nvPr/>
          </p:nvCxnSpPr>
          <p:spPr bwMode="auto">
            <a:xfrm>
              <a:off x="2880" y="2592"/>
              <a:ext cx="0" cy="432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27" name="AutoShape 25"/>
            <p:cNvCxnSpPr>
              <a:cxnSpLocks noChangeShapeType="1"/>
              <a:stCxn id="9224" idx="1"/>
              <a:endCxn id="9223" idx="1"/>
            </p:cNvCxnSpPr>
            <p:nvPr/>
          </p:nvCxnSpPr>
          <p:spPr bwMode="auto">
            <a:xfrm rot="10800000" flipH="1">
              <a:off x="1368" y="2280"/>
              <a:ext cx="1" cy="1056"/>
            </a:xfrm>
            <a:prstGeom prst="bentConnector3">
              <a:avLst>
                <a:gd name="adj1" fmla="val -35300000"/>
              </a:avLst>
            </a:prstGeom>
            <a:noFill/>
            <a:ln w="76200">
              <a:solidFill>
                <a:srgbClr val="FF66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smtClean="0"/>
              <a:t>Introduction to Computer Animation</a:t>
            </a:r>
          </a:p>
        </p:txBody>
      </p:sp>
      <p:sp>
        <p:nvSpPr>
          <p:cNvPr id="10243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94090BA-CFBA-4646-9AF0-C288E30DCB89}" type="slidenum">
              <a:rPr kumimoji="0" lang="en-US" altLang="zh-TW" sz="1400" smtClean="0"/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kumimoji="0" lang="en-US" altLang="zh-TW" sz="1400" smtClean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Initialization</a:t>
            </a:r>
          </a:p>
        </p:txBody>
      </p:sp>
      <p:grpSp>
        <p:nvGrpSpPr>
          <p:cNvPr id="10245" name="Group 23"/>
          <p:cNvGrpSpPr>
            <a:grpSpLocks/>
          </p:cNvGrpSpPr>
          <p:nvPr/>
        </p:nvGrpSpPr>
        <p:grpSpPr bwMode="auto">
          <a:xfrm>
            <a:off x="685800" y="1600200"/>
            <a:ext cx="2514600" cy="4343400"/>
            <a:chOff x="672" y="1056"/>
            <a:chExt cx="3024" cy="2736"/>
          </a:xfrm>
        </p:grpSpPr>
        <p:sp>
          <p:nvSpPr>
            <p:cNvPr id="10248" name="AutoShape 17"/>
            <p:cNvSpPr>
              <a:spLocks noChangeArrowheads="1"/>
            </p:cNvSpPr>
            <p:nvPr/>
          </p:nvSpPr>
          <p:spPr bwMode="auto">
            <a:xfrm>
              <a:off x="672" y="1056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FF66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Initialization</a:t>
              </a:r>
            </a:p>
          </p:txBody>
        </p:sp>
        <p:sp>
          <p:nvSpPr>
            <p:cNvPr id="10249" name="AutoShape 18"/>
            <p:cNvSpPr>
              <a:spLocks noChangeArrowheads="1"/>
            </p:cNvSpPr>
            <p:nvPr/>
          </p:nvSpPr>
          <p:spPr bwMode="auto">
            <a:xfrm>
              <a:off x="672" y="2112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Simulation</a:t>
              </a:r>
            </a:p>
          </p:txBody>
        </p:sp>
        <p:sp>
          <p:nvSpPr>
            <p:cNvPr id="10250" name="AutoShape 19"/>
            <p:cNvSpPr>
              <a:spLocks noChangeArrowheads="1"/>
            </p:cNvSpPr>
            <p:nvPr/>
          </p:nvSpPr>
          <p:spPr bwMode="auto">
            <a:xfrm>
              <a:off x="672" y="3168"/>
              <a:ext cx="3024" cy="624"/>
            </a:xfrm>
            <a:prstGeom prst="flowChartAlternateProcess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/>
                <a:t>Render</a:t>
              </a:r>
            </a:p>
          </p:txBody>
        </p:sp>
        <p:cxnSp>
          <p:nvCxnSpPr>
            <p:cNvPr id="10251" name="AutoShape 20"/>
            <p:cNvCxnSpPr>
              <a:cxnSpLocks noChangeShapeType="1"/>
              <a:stCxn id="10248" idx="2"/>
              <a:endCxn id="10249" idx="0"/>
            </p:cNvCxnSpPr>
            <p:nvPr/>
          </p:nvCxnSpPr>
          <p:spPr bwMode="auto">
            <a:xfrm>
              <a:off x="2184" y="1680"/>
              <a:ext cx="0" cy="432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52" name="AutoShape 21"/>
            <p:cNvCxnSpPr>
              <a:cxnSpLocks noChangeShapeType="1"/>
              <a:stCxn id="10249" idx="2"/>
              <a:endCxn id="10250" idx="0"/>
            </p:cNvCxnSpPr>
            <p:nvPr/>
          </p:nvCxnSpPr>
          <p:spPr bwMode="auto">
            <a:xfrm>
              <a:off x="2184" y="2736"/>
              <a:ext cx="0" cy="432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53" name="AutoShape 22"/>
            <p:cNvCxnSpPr>
              <a:cxnSpLocks noChangeShapeType="1"/>
              <a:stCxn id="10250" idx="1"/>
              <a:endCxn id="10249" idx="1"/>
            </p:cNvCxnSpPr>
            <p:nvPr/>
          </p:nvCxnSpPr>
          <p:spPr bwMode="auto">
            <a:xfrm rot="10800000" flipH="1">
              <a:off x="672" y="2424"/>
              <a:ext cx="1" cy="1056"/>
            </a:xfrm>
            <a:prstGeom prst="bentConnector3">
              <a:avLst>
                <a:gd name="adj1" fmla="val -35300000"/>
              </a:avLst>
            </a:prstGeom>
            <a:noFill/>
            <a:ln w="76200">
              <a:solidFill>
                <a:srgbClr val="FF66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246" name="Text Box 25"/>
          <p:cNvSpPr txBox="1">
            <a:spLocks noChangeArrowheads="1"/>
          </p:cNvSpPr>
          <p:nvPr/>
        </p:nvSpPr>
        <p:spPr bwMode="auto">
          <a:xfrm>
            <a:off x="4114800" y="1600200"/>
            <a:ext cx="4800600" cy="523220"/>
          </a:xfrm>
          <a:prstGeom prst="rect">
            <a:avLst/>
          </a:prstGeom>
          <a:noFill/>
          <a:ln w="57150" cap="rnd" algn="ctr">
            <a:solidFill>
              <a:srgbClr val="99CC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99FF"/>
                    </a:gs>
                    <a:gs pos="100000">
                      <a:srgbClr val="0033CC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 dirty="0"/>
              <a:t>Connect particles </a:t>
            </a:r>
            <a:r>
              <a:rPr lang="en-US" altLang="zh-TW" sz="2800" dirty="0" smtClean="0"/>
              <a:t>by springs</a:t>
            </a:r>
            <a:endParaRPr lang="en-US" altLang="zh-TW" sz="2800" dirty="0"/>
          </a:p>
        </p:txBody>
      </p:sp>
      <p:cxnSp>
        <p:nvCxnSpPr>
          <p:cNvPr id="10247" name="AutoShape 27"/>
          <p:cNvCxnSpPr>
            <a:cxnSpLocks noChangeShapeType="1"/>
            <a:stCxn id="10248" idx="3"/>
            <a:endCxn id="10246" idx="1"/>
          </p:cNvCxnSpPr>
          <p:nvPr/>
        </p:nvCxnSpPr>
        <p:spPr bwMode="auto">
          <a:xfrm flipV="1">
            <a:off x="3200400" y="1861810"/>
            <a:ext cx="914400" cy="233690"/>
          </a:xfrm>
          <a:prstGeom prst="straightConnector1">
            <a:avLst/>
          </a:prstGeom>
          <a:noFill/>
          <a:ln w="57150" cap="rnd">
            <a:solidFill>
              <a:srgbClr val="99CC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3">
      <a:dk1>
        <a:srgbClr val="336699"/>
      </a:dk1>
      <a:lt1>
        <a:srgbClr val="FFFFFF"/>
      </a:lt1>
      <a:dk2>
        <a:srgbClr val="000000"/>
      </a:dk2>
      <a:lt2>
        <a:srgbClr val="FFFFFF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0099FF"/>
            </a:gs>
            <a:gs pos="100000">
              <a:srgbClr val="0033CC"/>
            </a:gs>
          </a:gsLst>
          <a:path path="rect">
            <a:fillToRect l="50000" t="50000" r="50000" b="50000"/>
          </a:path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0099FF"/>
            </a:gs>
            <a:gs pos="100000">
              <a:srgbClr val="0033CC"/>
            </a:gs>
          </a:gsLst>
          <a:path path="rect">
            <a:fillToRect l="50000" t="50000" r="50000" b="50000"/>
          </a:path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3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預設簡報設計 13">
    <a:dk1>
      <a:srgbClr val="336699"/>
    </a:dk1>
    <a:lt1>
      <a:srgbClr val="FFFFFF"/>
    </a:lt1>
    <a:dk2>
      <a:srgbClr val="000000"/>
    </a:dk2>
    <a:lt2>
      <a:srgbClr val="FFFFFF"/>
    </a:lt2>
    <a:accent1>
      <a:srgbClr val="003399"/>
    </a:accent1>
    <a:accent2>
      <a:srgbClr val="468A4B"/>
    </a:accent2>
    <a:accent3>
      <a:srgbClr val="AAAAAA"/>
    </a:accent3>
    <a:accent4>
      <a:srgbClr val="DADADA"/>
    </a:accent4>
    <a:accent5>
      <a:srgbClr val="AAADCA"/>
    </a:accent5>
    <a:accent6>
      <a:srgbClr val="3F7D43"/>
    </a:accent6>
    <a:hlink>
      <a:srgbClr val="66CCFF"/>
    </a:hlink>
    <a:folHlink>
      <a:srgbClr val="F0E5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3123</TotalTime>
  <Words>1450</Words>
  <Application>Microsoft Office PowerPoint</Application>
  <PresentationFormat>如螢幕大小 (4:3)</PresentationFormat>
  <Paragraphs>363</Paragraphs>
  <Slides>47</Slides>
  <Notes>3</Notes>
  <HiddenSlides>0</HiddenSlides>
  <MMClips>1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9" baseType="lpstr">
      <vt:lpstr>預設簡報設計</vt:lpstr>
      <vt:lpstr>MathType 6.0 Equation</vt:lpstr>
      <vt:lpstr>Particle System Soft Body Simulation</vt:lpstr>
      <vt:lpstr>Demo</vt:lpstr>
      <vt:lpstr>Objective</vt:lpstr>
      <vt:lpstr>Mass-Spring System</vt:lpstr>
      <vt:lpstr>System Overview</vt:lpstr>
      <vt:lpstr>Note</vt:lpstr>
      <vt:lpstr>Algorithm Overview</vt:lpstr>
      <vt:lpstr>What You Should Do</vt:lpstr>
      <vt:lpstr>Initialization</vt:lpstr>
      <vt:lpstr>Structural Spring</vt:lpstr>
      <vt:lpstr>Simulation</vt:lpstr>
      <vt:lpstr>Spring and Damper Forces</vt:lpstr>
      <vt:lpstr>Point-Plane Collision</vt:lpstr>
      <vt:lpstr>Sphere-sphere collision</vt:lpstr>
      <vt:lpstr>Explicit Euler Integration</vt:lpstr>
      <vt:lpstr>Runge Kutta 4th(RK4) integration</vt:lpstr>
      <vt:lpstr>What You Should Know</vt:lpstr>
      <vt:lpstr>Coordinate</vt:lpstr>
      <vt:lpstr>Class “Vector3d”</vt:lpstr>
      <vt:lpstr>Class “Vector3d” (con’t)</vt:lpstr>
      <vt:lpstr>Class “CParticle”</vt:lpstr>
      <vt:lpstr>Class “CParticle” (con’t)</vt:lpstr>
      <vt:lpstr>Class “CSpring”</vt:lpstr>
      <vt:lpstr>Class “CSpring” (con’t)</vt:lpstr>
      <vt:lpstr>Class “CSpring” (con’t)</vt:lpstr>
      <vt:lpstr>Class “GoalNet”</vt:lpstr>
      <vt:lpstr>Class “GoalNet” (Con’t)</vt:lpstr>
      <vt:lpstr>Class “GoalNet” (con’t)</vt:lpstr>
      <vt:lpstr>Class “GoalNet” (con’t)</vt:lpstr>
      <vt:lpstr>Class “GoalNet” (Con’t)</vt:lpstr>
      <vt:lpstr>Class “Ball”</vt:lpstr>
      <vt:lpstr>Class “CMassSpringSystem”</vt:lpstr>
      <vt:lpstr>Class “CMassSpringSystem” (Con’t)</vt:lpstr>
      <vt:lpstr>GUI</vt:lpstr>
      <vt:lpstr>Output Video</vt:lpstr>
      <vt:lpstr>Output Video (con’t)</vt:lpstr>
      <vt:lpstr>Configuration File</vt:lpstr>
      <vt:lpstr>Recommended approach</vt:lpstr>
      <vt:lpstr>Grading</vt:lpstr>
      <vt:lpstr>Bonus</vt:lpstr>
      <vt:lpstr>Suggested Outline of Report</vt:lpstr>
      <vt:lpstr>Submission</vt:lpstr>
      <vt:lpstr>Late and Cheating</vt:lpstr>
      <vt:lpstr>Deadline</vt:lpstr>
      <vt:lpstr>You can find TA in…</vt:lpstr>
      <vt:lpstr>Reference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aaa</dc:creator>
  <cp:lastModifiedBy>wind</cp:lastModifiedBy>
  <cp:revision>236</cp:revision>
  <cp:lastPrinted>1601-01-01T00:00:00Z</cp:lastPrinted>
  <dcterms:created xsi:type="dcterms:W3CDTF">2012-10-03T14:52:51Z</dcterms:created>
  <dcterms:modified xsi:type="dcterms:W3CDTF">2018-03-28T07:50:52Z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